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5" r:id="rId4"/>
  </p:sldMasterIdLst>
  <p:sldIdLst>
    <p:sldId id="259" r:id="rId5"/>
    <p:sldId id="261" r:id="rId6"/>
    <p:sldId id="263" r:id="rId7"/>
    <p:sldId id="262" r:id="rId8"/>
    <p:sldId id="264" r:id="rId9"/>
    <p:sldId id="265" r:id="rId10"/>
    <p:sldId id="266" r:id="rId11"/>
    <p:sldId id="276" r:id="rId12"/>
    <p:sldId id="268" r:id="rId13"/>
    <p:sldId id="269" r:id="rId14"/>
    <p:sldId id="277" r:id="rId15"/>
    <p:sldId id="271" r:id="rId16"/>
    <p:sldId id="272" r:id="rId17"/>
    <p:sldId id="273" r:id="rId18"/>
    <p:sldId id="274" r:id="rId19"/>
    <p:sldId id="275" r:id="rId20"/>
    <p:sldId id="278" r:id="rId21"/>
    <p:sldId id="279" r:id="rId22"/>
    <p:sldId id="280" r:id="rId23"/>
    <p:sldId id="281" r:id="rId24"/>
    <p:sldId id="283" r:id="rId25"/>
    <p:sldId id="282" r:id="rId26"/>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20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3688" y="1769541"/>
            <a:ext cx="7670028"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113688" y="3773490"/>
            <a:ext cx="7670028"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780" y="547807"/>
            <a:ext cx="8240212" cy="3816806"/>
          </a:xfrm>
          <a:prstGeom prst="rect">
            <a:avLst/>
          </a:prstGeom>
        </p:spPr>
      </p:pic>
      <p:sp>
        <p:nvSpPr>
          <p:cNvPr id="2" name="Title 1"/>
          <p:cNvSpPr>
            <a:spLocks noGrp="1"/>
          </p:cNvSpPr>
          <p:nvPr>
            <p:ph type="title"/>
          </p:nvPr>
        </p:nvSpPr>
        <p:spPr>
          <a:xfrm>
            <a:off x="742468" y="4565255"/>
            <a:ext cx="8413702"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50096" y="695010"/>
            <a:ext cx="7999344"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42458" y="5247728"/>
            <a:ext cx="841243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58" y="608437"/>
            <a:ext cx="8412432" cy="3534344"/>
          </a:xfrm>
        </p:spPr>
        <p:txBody>
          <a:bodyPr anchor="ctr">
            <a:normAutofit/>
          </a:bodyPr>
          <a:lstStyle>
            <a:lvl1pPr>
              <a:defRPr sz="4000"/>
            </a:lvl1pPr>
          </a:lstStyle>
          <a:p>
            <a:r>
              <a:rPr lang="en-US" smtClean="0"/>
              <a:t>Click to edit Master title style</a:t>
            </a:r>
            <a:endParaRPr lang="en-US" dirty="0"/>
          </a:p>
        </p:txBody>
      </p:sp>
      <p:sp>
        <p:nvSpPr>
          <p:cNvPr id="4" name="Text Placeholder 3"/>
          <p:cNvSpPr>
            <a:spLocks noGrp="1"/>
          </p:cNvSpPr>
          <p:nvPr>
            <p:ph type="body" sz="half" idx="2"/>
          </p:nvPr>
        </p:nvSpPr>
        <p:spPr>
          <a:xfrm>
            <a:off x="742458" y="4295180"/>
            <a:ext cx="841243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5047" y="609600"/>
            <a:ext cx="7558486" cy="2992904"/>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98024" y="3610033"/>
            <a:ext cx="7111243"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742458" y="4304353"/>
            <a:ext cx="841243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804863" y="884796"/>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8535082" y="2928258"/>
            <a:ext cx="4953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42458" y="2126943"/>
            <a:ext cx="841243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742450" y="4650556"/>
            <a:ext cx="841116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742458" y="609600"/>
            <a:ext cx="841243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742458" y="1885950"/>
            <a:ext cx="2682050"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742458" y="2768112"/>
            <a:ext cx="2682050"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612952" y="1885950"/>
            <a:ext cx="2682050"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608666" y="2768112"/>
            <a:ext cx="2682050"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6472840" y="1885950"/>
            <a:ext cx="2682050"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6472840" y="2768111"/>
            <a:ext cx="2682050"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594" y="1818215"/>
            <a:ext cx="2713727"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088" y="1818215"/>
            <a:ext cx="2713727"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042" y="1818215"/>
            <a:ext cx="2713727" cy="1847851"/>
          </a:xfrm>
          <a:prstGeom prst="rect">
            <a:avLst/>
          </a:prstGeom>
        </p:spPr>
      </p:pic>
      <p:sp>
        <p:nvSpPr>
          <p:cNvPr id="30" name="Title 1"/>
          <p:cNvSpPr>
            <a:spLocks noGrp="1"/>
          </p:cNvSpPr>
          <p:nvPr>
            <p:ph type="title"/>
          </p:nvPr>
        </p:nvSpPr>
        <p:spPr>
          <a:xfrm>
            <a:off x="742458" y="609600"/>
            <a:ext cx="841243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742458" y="3904106"/>
            <a:ext cx="2682050"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827208" y="1938918"/>
            <a:ext cx="2512549"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742458" y="4572443"/>
            <a:ext cx="2682050"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609765" y="3904106"/>
            <a:ext cx="2682050"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693416" y="1939094"/>
            <a:ext cx="2512549"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608666" y="4572442"/>
            <a:ext cx="2682050"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6472941" y="3904106"/>
            <a:ext cx="2682050"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6561505" y="1934432"/>
            <a:ext cx="2512549"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6472840" y="4572442"/>
            <a:ext cx="2682050"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8743" y="609600"/>
            <a:ext cx="1856146"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459" y="609600"/>
            <a:ext cx="6432459" cy="5181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2513" y="1761068"/>
            <a:ext cx="7792322"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052513" y="3763439"/>
            <a:ext cx="7792322"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42458" y="609600"/>
            <a:ext cx="8412432" cy="126187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2459" y="2076450"/>
            <a:ext cx="3946183" cy="3622671"/>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8707" y="2076451"/>
            <a:ext cx="3946183" cy="3622672"/>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58" y="1734507"/>
            <a:ext cx="4086225"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665" y="1734507"/>
            <a:ext cx="4086225" cy="4099959"/>
          </a:xfrm>
          <a:prstGeom prst="rect">
            <a:avLst/>
          </a:prstGeom>
        </p:spPr>
      </p:pic>
      <p:sp>
        <p:nvSpPr>
          <p:cNvPr id="2" name="Title 1"/>
          <p:cNvSpPr>
            <a:spLocks noGrp="1"/>
          </p:cNvSpPr>
          <p:nvPr>
            <p:ph type="title"/>
          </p:nvPr>
        </p:nvSpPr>
        <p:spPr>
          <a:xfrm>
            <a:off x="742458" y="609600"/>
            <a:ext cx="8412432" cy="97045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49885" y="1855153"/>
            <a:ext cx="3871371"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9885" y="2702104"/>
            <a:ext cx="387137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70073" y="1855153"/>
            <a:ext cx="3883410"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70073" y="2702104"/>
            <a:ext cx="3883410"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10/27/2022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2459" y="609600"/>
            <a:ext cx="3011847" cy="1821918"/>
          </a:xfrm>
        </p:spPr>
        <p:txBody>
          <a:bodyPr anchor="b">
            <a:normAutofit/>
          </a:bodyPr>
          <a:lstStyle>
            <a:lvl1pPr algn="ct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3945202" y="609601"/>
            <a:ext cx="5209688" cy="50800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42459" y="2673351"/>
            <a:ext cx="3011847"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103" y="609600"/>
            <a:ext cx="2912135" cy="5204832"/>
          </a:xfrm>
          <a:prstGeom prst="rect">
            <a:avLst/>
          </a:prstGeom>
        </p:spPr>
      </p:pic>
      <p:sp>
        <p:nvSpPr>
          <p:cNvPr id="2" name="Title 1"/>
          <p:cNvSpPr>
            <a:spLocks noGrp="1"/>
          </p:cNvSpPr>
          <p:nvPr>
            <p:ph type="title"/>
          </p:nvPr>
        </p:nvSpPr>
        <p:spPr>
          <a:xfrm>
            <a:off x="742459" y="763702"/>
            <a:ext cx="4637668" cy="1675559"/>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47073" y="763702"/>
            <a:ext cx="266154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97380" y="2679700"/>
            <a:ext cx="3727826"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10/27/2022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58" y="609600"/>
            <a:ext cx="841243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42458" y="2076450"/>
            <a:ext cx="841243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38973" y="6000750"/>
            <a:ext cx="222885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10/27/2022</a:t>
            </a:fld>
            <a:endParaRPr lang="en-US" dirty="0"/>
          </a:p>
        </p:txBody>
      </p:sp>
      <p:sp>
        <p:nvSpPr>
          <p:cNvPr id="5" name="Footer Placeholder 4"/>
          <p:cNvSpPr>
            <a:spLocks noGrp="1"/>
          </p:cNvSpPr>
          <p:nvPr>
            <p:ph type="ftr" sz="quarter" idx="3"/>
          </p:nvPr>
        </p:nvSpPr>
        <p:spPr>
          <a:xfrm>
            <a:off x="742459" y="6000750"/>
            <a:ext cx="5421703"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8542635" y="6000750"/>
            <a:ext cx="61225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7.pn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14.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57.jpe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28919" y="-1324191"/>
            <a:ext cx="9440034" cy="2648381"/>
          </a:xfrm>
        </p:spPr>
        <p:txBody>
          <a:bodyPr>
            <a:normAutofit/>
          </a:bodyPr>
          <a:lstStyle/>
          <a:p>
            <a:pPr>
              <a:defRPr/>
            </a:pPr>
            <a:r>
              <a:rPr lang="en-GB" sz="8800" b="1" dirty="0">
                <a:ln w="12700">
                  <a:solidFill>
                    <a:schemeClr val="bg1"/>
                  </a:solidFill>
                </a:ln>
                <a:solidFill>
                  <a:srgbClr val="FFFFFF"/>
                </a:solidFill>
                <a:effectLst/>
              </a:rPr>
              <a:t>St Anne's College  </a:t>
            </a:r>
            <a:endParaRPr lang="en-GB" sz="7200" b="1" dirty="0">
              <a:ln w="12700">
                <a:solidFill>
                  <a:schemeClr val="bg1"/>
                </a:solidFill>
              </a:ln>
              <a:solidFill>
                <a:srgbClr val="FFFFFF"/>
              </a:solidFill>
              <a:effectLst/>
            </a:endParaRP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465966" y="5863015"/>
            <a:ext cx="9440034" cy="1397951"/>
          </a:xfrm>
        </p:spPr>
        <p:txBody>
          <a:bodyPr>
            <a:normAutofit/>
          </a:bodyPr>
          <a:lstStyle/>
          <a:p>
            <a:r>
              <a:rPr lang="en-GB" sz="4800" b="1" dirty="0">
                <a:ln w="12700">
                  <a:solidFill>
                    <a:schemeClr val="bg1"/>
                  </a:solidFill>
                </a:ln>
                <a:solidFill>
                  <a:srgbClr val="FFFFFF"/>
                </a:solidFill>
                <a:effectLst/>
              </a:rPr>
              <a:t>Catering Brochure </a:t>
            </a:r>
            <a:r>
              <a:rPr lang="en-GB" sz="4800" b="1" dirty="0" smtClean="0">
                <a:ln w="12700">
                  <a:solidFill>
                    <a:schemeClr val="bg1"/>
                  </a:solidFill>
                </a:ln>
                <a:solidFill>
                  <a:srgbClr val="FFFFFF"/>
                </a:solidFill>
                <a:effectLst/>
              </a:rPr>
              <a:t>2022</a:t>
            </a:r>
            <a:endParaRPr lang="en-US" sz="4800" dirty="0">
              <a:ln w="12700">
                <a:solidFill>
                  <a:schemeClr val="bg1"/>
                </a:solidFill>
              </a:ln>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722" y="656143"/>
            <a:ext cx="940031" cy="349499"/>
          </a:xfrm>
          <a:prstGeom prst="rect">
            <a:avLst/>
          </a:prstGeom>
          <a:ln w="38100" cap="sq">
            <a:solidFill>
              <a:srgbClr val="000000">
                <a:alpha val="77000"/>
              </a:srgbClr>
            </a:solidFill>
            <a:prstDash val="solid"/>
            <a:miter lim="800000"/>
          </a:ln>
          <a:effectLst>
            <a:outerShdw blurRad="50800" dist="38100" dir="2700000" algn="tl" rotWithShape="0">
              <a:srgbClr val="000000">
                <a:alpha val="43000"/>
              </a:srgbClr>
            </a:outerShdw>
            <a:softEdge rad="0"/>
          </a:effectLst>
        </p:spPr>
      </p:pic>
    </p:spTree>
    <p:extLst>
      <p:ext uri="{BB962C8B-B14F-4D97-AF65-F5344CB8AC3E}">
        <p14:creationId xmlns:p14="http://schemas.microsoft.com/office/powerpoint/2010/main" val="633738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5" name="TextBox 4"/>
          <p:cNvSpPr txBox="1"/>
          <p:nvPr/>
        </p:nvSpPr>
        <p:spPr>
          <a:xfrm>
            <a:off x="519466" y="209150"/>
            <a:ext cx="7219683" cy="954107"/>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Drinks Reception</a:t>
            </a:r>
          </a:p>
          <a:p>
            <a:r>
              <a:rPr lang="en-GB" sz="1200" dirty="0" smtClean="0">
                <a:solidFill>
                  <a:schemeClr val="accent5"/>
                </a:solidFill>
                <a:latin typeface="+mj-lt"/>
              </a:rPr>
              <a:t>A choice of either champagne, sparkling wine or still wine</a:t>
            </a:r>
          </a:p>
        </p:txBody>
      </p:sp>
      <p:sp>
        <p:nvSpPr>
          <p:cNvPr id="6" name="TextBox 5"/>
          <p:cNvSpPr txBox="1"/>
          <p:nvPr/>
        </p:nvSpPr>
        <p:spPr>
          <a:xfrm>
            <a:off x="484047" y="1907253"/>
            <a:ext cx="4651050" cy="3585597"/>
          </a:xfrm>
          <a:prstGeom prst="rect">
            <a:avLst/>
          </a:prstGeom>
          <a:noFill/>
        </p:spPr>
        <p:txBody>
          <a:bodyPr wrap="square" rtlCol="0">
            <a:spAutoFit/>
          </a:bodyPr>
          <a:lstStyle/>
          <a:p>
            <a:pPr algn="just"/>
            <a:r>
              <a:rPr lang="en-GB" sz="1200" dirty="0" smtClean="0">
                <a:solidFill>
                  <a:schemeClr val="accent5">
                    <a:lumMod val="40000"/>
                    <a:lumOff val="60000"/>
                  </a:schemeClr>
                </a:solidFill>
              </a:rPr>
              <a:t>Champagne reception 		£30.00/person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Sparkling wine reception		£10.00/person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Red and white wine reception	-	£9.00/person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All receptions include a selection of fruit juice, still and sparkling water and sparkling </a:t>
            </a:r>
            <a:r>
              <a:rPr lang="en-GB" sz="1200" dirty="0" err="1" smtClean="0">
                <a:solidFill>
                  <a:schemeClr val="accent5">
                    <a:lumMod val="40000"/>
                    <a:lumOff val="60000"/>
                  </a:schemeClr>
                </a:solidFill>
              </a:rPr>
              <a:t>presse</a:t>
            </a:r>
            <a:endParaRPr lang="en-GB" sz="1200" dirty="0" smtClean="0">
              <a:solidFill>
                <a:schemeClr val="accent5">
                  <a:lumMod val="40000"/>
                  <a:lumOff val="60000"/>
                </a:schemeClr>
              </a:solidFill>
            </a:endParaRPr>
          </a:p>
          <a:p>
            <a:pPr algn="just"/>
            <a:endParaRPr lang="en-GB" sz="1200" dirty="0">
              <a:latin typeface="Bahnschrift Light SemiCondensed" panose="020B0502040204020203" pitchFamily="34" charset="0"/>
            </a:endParaRPr>
          </a:p>
          <a:p>
            <a:pPr algn="just"/>
            <a:r>
              <a:rPr lang="en-GB" sz="1200" u="sng" dirty="0" smtClean="0">
                <a:solidFill>
                  <a:schemeClr val="accent5">
                    <a:lumMod val="40000"/>
                    <a:lumOff val="60000"/>
                  </a:schemeClr>
                </a:solidFill>
              </a:rPr>
              <a:t>Supplementary</a:t>
            </a:r>
          </a:p>
          <a:p>
            <a:pPr marL="171450" indent="-171450" algn="just">
              <a:buFont typeface="Arial" panose="020B0604020202020204" pitchFamily="34" charset="0"/>
              <a:buChar char="•"/>
            </a:pPr>
            <a:r>
              <a:rPr lang="en-GB" sz="1200" dirty="0" smtClean="0">
                <a:solidFill>
                  <a:schemeClr val="accent5">
                    <a:lumMod val="40000"/>
                    <a:lumOff val="60000"/>
                  </a:schemeClr>
                </a:solidFill>
              </a:rPr>
              <a:t>A selection of beers and ciders can be added to any of the receptions above and will be charged on a sale or return basis.</a:t>
            </a:r>
          </a:p>
          <a:p>
            <a:pPr marL="628650" lvl="1" indent="-171450">
              <a:buFont typeface="Arial" panose="020B0604020202020204" pitchFamily="34" charset="0"/>
              <a:buChar char="•"/>
            </a:pPr>
            <a:r>
              <a:rPr lang="en-GB" sz="1200" dirty="0" smtClean="0">
                <a:solidFill>
                  <a:schemeClr val="accent5">
                    <a:lumMod val="40000"/>
                    <a:lumOff val="60000"/>
                  </a:schemeClr>
                </a:solidFill>
              </a:rPr>
              <a:t>Heineken </a:t>
            </a:r>
            <a:r>
              <a:rPr lang="en-GB" sz="1200" dirty="0">
                <a:solidFill>
                  <a:schemeClr val="accent5">
                    <a:lumMod val="40000"/>
                    <a:lumOff val="60000"/>
                  </a:schemeClr>
                </a:solidFill>
              </a:rPr>
              <a:t>Non </a:t>
            </a:r>
            <a:r>
              <a:rPr lang="en-GB" sz="1200" dirty="0" err="1">
                <a:solidFill>
                  <a:schemeClr val="accent5">
                    <a:lumMod val="40000"/>
                    <a:lumOff val="60000"/>
                  </a:schemeClr>
                </a:solidFill>
              </a:rPr>
              <a:t>Alcholic</a:t>
            </a:r>
            <a:r>
              <a:rPr lang="en-GB" sz="1200" dirty="0">
                <a:solidFill>
                  <a:schemeClr val="accent5">
                    <a:lumMod val="40000"/>
                    <a:lumOff val="60000"/>
                  </a:schemeClr>
                </a:solidFill>
              </a:rPr>
              <a:t> Beer 330ml - </a:t>
            </a:r>
            <a:r>
              <a:rPr lang="en-GB" sz="1200" dirty="0" smtClean="0">
                <a:solidFill>
                  <a:schemeClr val="accent5">
                    <a:lumMod val="40000"/>
                    <a:lumOff val="60000"/>
                  </a:schemeClr>
                </a:solidFill>
              </a:rPr>
              <a:t>£1.67/bot</a:t>
            </a:r>
            <a:endParaRPr lang="en-GB" sz="1200" dirty="0">
              <a:solidFill>
                <a:schemeClr val="accent5">
                  <a:lumMod val="40000"/>
                  <a:lumOff val="60000"/>
                </a:schemeClr>
              </a:solidFill>
            </a:endParaRPr>
          </a:p>
          <a:p>
            <a:pPr marL="628650" lvl="1" indent="-171450">
              <a:buFont typeface="Arial" panose="020B0604020202020204" pitchFamily="34" charset="0"/>
              <a:buChar char="•"/>
            </a:pPr>
            <a:r>
              <a:rPr lang="en-GB" sz="1200" dirty="0">
                <a:solidFill>
                  <a:schemeClr val="accent5">
                    <a:lumMod val="40000"/>
                    <a:lumOff val="60000"/>
                  </a:schemeClr>
                </a:solidFill>
              </a:rPr>
              <a:t>Beck’s 330ml - </a:t>
            </a:r>
            <a:r>
              <a:rPr lang="en-GB" sz="1200" dirty="0" smtClean="0">
                <a:solidFill>
                  <a:schemeClr val="accent5">
                    <a:lumMod val="40000"/>
                    <a:lumOff val="60000"/>
                  </a:schemeClr>
                </a:solidFill>
              </a:rPr>
              <a:t>£2.92/bot </a:t>
            </a:r>
          </a:p>
          <a:p>
            <a:pPr marL="628650" lvl="1" indent="-171450">
              <a:buFont typeface="Arial" panose="020B0604020202020204" pitchFamily="34" charset="0"/>
              <a:buChar char="•"/>
            </a:pPr>
            <a:r>
              <a:rPr lang="en-GB" sz="1200" dirty="0">
                <a:solidFill>
                  <a:schemeClr val="accent5">
                    <a:lumMod val="40000"/>
                    <a:lumOff val="60000"/>
                  </a:schemeClr>
                </a:solidFill>
              </a:rPr>
              <a:t>Beaver Beer 500ml - </a:t>
            </a:r>
            <a:r>
              <a:rPr lang="en-GB" sz="1200" dirty="0" smtClean="0">
                <a:solidFill>
                  <a:schemeClr val="accent5">
                    <a:lumMod val="40000"/>
                    <a:lumOff val="60000"/>
                  </a:schemeClr>
                </a:solidFill>
              </a:rPr>
              <a:t>£3.34/bot </a:t>
            </a:r>
            <a:endParaRPr lang="en-GB" sz="1200" dirty="0">
              <a:solidFill>
                <a:schemeClr val="accent5">
                  <a:lumMod val="40000"/>
                  <a:lumOff val="60000"/>
                </a:schemeClr>
              </a:solidFill>
            </a:endParaRPr>
          </a:p>
          <a:p>
            <a:pPr marL="628650" lvl="1" indent="-171450">
              <a:buFont typeface="Arial" panose="020B0604020202020204" pitchFamily="34" charset="0"/>
              <a:buChar char="•"/>
            </a:pPr>
            <a:r>
              <a:rPr lang="en-GB" sz="1200" dirty="0" err="1" smtClean="0">
                <a:solidFill>
                  <a:schemeClr val="accent5">
                    <a:lumMod val="40000"/>
                    <a:lumOff val="60000"/>
                  </a:schemeClr>
                </a:solidFill>
              </a:rPr>
              <a:t>Kopperberg</a:t>
            </a:r>
            <a:r>
              <a:rPr lang="en-GB" sz="1200" dirty="0" smtClean="0">
                <a:solidFill>
                  <a:schemeClr val="accent5">
                    <a:lumMod val="40000"/>
                    <a:lumOff val="60000"/>
                  </a:schemeClr>
                </a:solidFill>
              </a:rPr>
              <a:t> </a:t>
            </a:r>
            <a:r>
              <a:rPr lang="en-GB" sz="1200" dirty="0">
                <a:solidFill>
                  <a:schemeClr val="accent5">
                    <a:lumMod val="40000"/>
                    <a:lumOff val="60000"/>
                  </a:schemeClr>
                </a:solidFill>
              </a:rPr>
              <a:t>Mixed Fruit Cider 500ml - </a:t>
            </a:r>
            <a:r>
              <a:rPr lang="en-GB" sz="1200" dirty="0" smtClean="0">
                <a:solidFill>
                  <a:schemeClr val="accent5">
                    <a:lumMod val="40000"/>
                    <a:lumOff val="60000"/>
                  </a:schemeClr>
                </a:solidFill>
              </a:rPr>
              <a:t>£3.75/bot</a:t>
            </a:r>
            <a:endParaRPr lang="en-GB" sz="1200" dirty="0">
              <a:solidFill>
                <a:schemeClr val="accent5">
                  <a:lumMod val="40000"/>
                  <a:lumOff val="60000"/>
                </a:schemeClr>
              </a:solidFill>
            </a:endParaRPr>
          </a:p>
          <a:p>
            <a:pPr marL="628650" lvl="1" indent="-171450">
              <a:buFont typeface="Arial" panose="020B0604020202020204" pitchFamily="34" charset="0"/>
              <a:buChar char="•"/>
            </a:pPr>
            <a:r>
              <a:rPr lang="en-GB" sz="1200" dirty="0">
                <a:solidFill>
                  <a:schemeClr val="accent5">
                    <a:lumMod val="40000"/>
                    <a:lumOff val="60000"/>
                  </a:schemeClr>
                </a:solidFill>
              </a:rPr>
              <a:t>Jug of </a:t>
            </a:r>
            <a:r>
              <a:rPr lang="en-GB" sz="1200" dirty="0" err="1">
                <a:solidFill>
                  <a:schemeClr val="accent5">
                    <a:lumMod val="40000"/>
                    <a:lumOff val="60000"/>
                  </a:schemeClr>
                </a:solidFill>
              </a:rPr>
              <a:t>Pimms</a:t>
            </a:r>
            <a:r>
              <a:rPr lang="en-GB" sz="1200" dirty="0">
                <a:solidFill>
                  <a:schemeClr val="accent5">
                    <a:lumMod val="40000"/>
                    <a:lumOff val="60000"/>
                  </a:schemeClr>
                </a:solidFill>
              </a:rPr>
              <a:t> 1.5L - </a:t>
            </a:r>
            <a:r>
              <a:rPr lang="en-GB" sz="1200" dirty="0" smtClean="0">
                <a:solidFill>
                  <a:schemeClr val="accent5">
                    <a:lumMod val="40000"/>
                    <a:lumOff val="60000"/>
                  </a:schemeClr>
                </a:solidFill>
              </a:rPr>
              <a:t>£15.84/jug</a:t>
            </a:r>
          </a:p>
          <a:p>
            <a:pPr lvl="1"/>
            <a:r>
              <a:rPr lang="en-GB" sz="1200" dirty="0" smtClean="0">
                <a:solidFill>
                  <a:schemeClr val="accent5">
                    <a:lumMod val="40000"/>
                    <a:lumOff val="60000"/>
                  </a:schemeClr>
                </a:solidFill>
              </a:rPr>
              <a:t> </a:t>
            </a:r>
            <a:endParaRPr lang="en-GB" sz="1200" dirty="0">
              <a:solidFill>
                <a:schemeClr val="accent5">
                  <a:lumMod val="40000"/>
                  <a:lumOff val="60000"/>
                </a:schemeClr>
              </a:solidFill>
            </a:endParaRPr>
          </a:p>
          <a:p>
            <a:pPr algn="just"/>
            <a:endParaRPr lang="en-GB" sz="1100" dirty="0" smtClean="0">
              <a:latin typeface="Bahnschrift Light SemiCondensed" panose="020B0502040204020203" pitchFamily="34" charset="0"/>
            </a:endParaRPr>
          </a:p>
        </p:txBody>
      </p:sp>
      <p:sp>
        <p:nvSpPr>
          <p:cNvPr id="10" name="TextBox 9"/>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1" name="TextBox 10"/>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sp>
        <p:nvSpPr>
          <p:cNvPr id="12"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3" name="TextBox 12"/>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4" name="Picture 13" descr="File:Instagram logo 2016.svg - Wikipedia"/>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17008" y="2392085"/>
            <a:ext cx="2861728" cy="1922602"/>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15180" y="4499648"/>
            <a:ext cx="2863555" cy="1908571"/>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5180" y="305747"/>
            <a:ext cx="2863555" cy="192260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0929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TextBox 3"/>
          <p:cNvSpPr txBox="1"/>
          <p:nvPr/>
        </p:nvSpPr>
        <p:spPr>
          <a:xfrm>
            <a:off x="378958" y="5854"/>
            <a:ext cx="5394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chemeClr val="accent5">
                    <a:lumMod val="40000"/>
                    <a:lumOff val="60000"/>
                  </a:schemeClr>
                </a:solidFill>
                <a:effectLst/>
                <a:uLnTx/>
                <a:uFillTx/>
                <a:latin typeface="+mj-lt"/>
              </a:rPr>
              <a:t>Pintxo’s &amp; Nibbles</a:t>
            </a:r>
          </a:p>
        </p:txBody>
      </p:sp>
      <p:sp>
        <p:nvSpPr>
          <p:cNvPr id="5" name="TextBox 4"/>
          <p:cNvSpPr txBox="1"/>
          <p:nvPr/>
        </p:nvSpPr>
        <p:spPr>
          <a:xfrm>
            <a:off x="451887" y="1058462"/>
            <a:ext cx="4156364"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accent5">
                    <a:lumMod val="40000"/>
                    <a:lumOff val="60000"/>
                  </a:schemeClr>
                </a:solidFill>
                <a:effectLst/>
                <a:uLnTx/>
                <a:uFillTx/>
                <a:latin typeface="+mj-lt"/>
              </a:rPr>
              <a:t>Pintxo’s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accent5"/>
                </a:solidFill>
                <a:latin typeface="+mj-lt"/>
              </a:rPr>
              <a:t>Minimum of 15 people - £10.03pp for 3 / £16.68pp for 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schemeClr val="bg1">
                  <a:lumMod val="65000"/>
                </a:schemeClr>
              </a:solidFill>
              <a:effectLst/>
              <a:uLnTx/>
              <a:uFillTx/>
              <a:latin typeface="Bahnschrift Light SemiCondensed"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A typical Northern Spanish bar snack Pintxo’s are a great way to start a meal with pre dinner drinks or to enjoy during a drink reception. We predominantly serve our Pintxo’s on sourdough baguette topped with ingredients sustainably sourced from the UK and Europe.</a:t>
            </a:r>
          </a:p>
          <a:p>
            <a:pPr marR="0" lvl="0" algn="just"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a:p>
            <a:pPr algn="just" defTabSz="914400">
              <a:defRPr/>
            </a:pPr>
            <a:r>
              <a:rPr lang="en-GB" sz="1200" dirty="0">
                <a:solidFill>
                  <a:schemeClr val="accent5">
                    <a:lumMod val="40000"/>
                    <a:lumOff val="60000"/>
                  </a:schemeClr>
                </a:solidFill>
              </a:rPr>
              <a:t>Menus to be designed by the chefs on the day of the event. </a:t>
            </a:r>
          </a:p>
          <a:p>
            <a:pPr marR="0" lvl="0" algn="just" defTabSz="914400" rtl="0" eaLnBrk="1" fontAlgn="auto" latinLnBrk="0" hangingPunct="1">
              <a:lnSpc>
                <a:spcPct val="100000"/>
              </a:lnSpc>
              <a:spcBef>
                <a:spcPts val="0"/>
              </a:spcBef>
              <a:spcAft>
                <a:spcPts val="0"/>
              </a:spcAft>
              <a:buClrTx/>
              <a:buSzTx/>
              <a:tabLst/>
              <a:defRPr/>
            </a:pPr>
            <a:r>
              <a:rPr kumimoji="0" lang="en-GB" sz="1200" b="1" i="0" u="none" strike="noStrike" kern="1200" cap="none" spc="0" normalizeH="0" baseline="0" noProof="0" dirty="0" smtClean="0">
                <a:ln>
                  <a:noFill/>
                </a:ln>
                <a:solidFill>
                  <a:schemeClr val="accent5">
                    <a:lumMod val="40000"/>
                    <a:lumOff val="60000"/>
                  </a:schemeClr>
                </a:solidFill>
                <a:effectLst/>
                <a:uLnTx/>
                <a:uFillTx/>
              </a:rPr>
              <a:t>Sample menu</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Fennel salami &amp; olive.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Potato tortilla &amp; artichoke.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Cured trout &amp; whipped goat cheese.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Chorizo &amp; grilled green pepper.</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Grilled aubergine &amp; </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romesco</a:t>
            </a:r>
            <a:r>
              <a:rPr kumimoji="0" lang="en-GB" sz="1200" b="0" i="0" u="none" strike="noStrike" kern="1200" cap="none" spc="0" normalizeH="0" baseline="0" noProof="0" dirty="0" smtClean="0">
                <a:ln>
                  <a:noFill/>
                </a:ln>
                <a:solidFill>
                  <a:schemeClr val="accent5">
                    <a:lumMod val="40000"/>
                    <a:lumOff val="60000"/>
                  </a:schemeClr>
                </a:solidFill>
                <a:effectLst/>
                <a:uLnTx/>
                <a:uFillTx/>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Marinated anchovy &amp; roast fennel.</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Cured pork shoulder &amp; quail egg.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Manchego &amp; </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membrillo</a:t>
            </a:r>
            <a:r>
              <a:rPr kumimoji="0" lang="en-GB" sz="1200" b="0" i="0" u="none" strike="noStrike" kern="1200" cap="none" spc="0" normalizeH="0" baseline="0" noProof="0" dirty="0" smtClean="0">
                <a:ln>
                  <a:noFill/>
                </a:ln>
                <a:solidFill>
                  <a:schemeClr val="accent5">
                    <a:lumMod val="40000"/>
                    <a:lumOff val="60000"/>
                  </a:schemeClr>
                </a:solidFill>
                <a:effectLst/>
                <a:uLnTx/>
                <a:uFillTx/>
              </a:rPr>
              <a: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Grilled prawn &amp;</a:t>
            </a:r>
            <a:r>
              <a:rPr kumimoji="0" lang="en-GB" sz="1200" b="0" i="0" u="none" strike="noStrike" kern="1200" cap="none" spc="0" normalizeH="0" baseline="0" noProof="0" dirty="0">
                <a:ln>
                  <a:noFill/>
                </a:ln>
                <a:solidFill>
                  <a:schemeClr val="accent5">
                    <a:lumMod val="40000"/>
                    <a:lumOff val="60000"/>
                  </a:schemeClr>
                </a:solidFill>
                <a:effectLst/>
                <a:uLnTx/>
                <a:uFillTx/>
              </a:rPr>
              <a:t> </a:t>
            </a:r>
            <a:r>
              <a:rPr kumimoji="0" lang="en-GB" sz="1200" b="0" i="0" u="none" strike="noStrike" kern="1200" cap="none" spc="0" normalizeH="0" baseline="0" noProof="0" dirty="0" smtClean="0">
                <a:ln>
                  <a:noFill/>
                </a:ln>
                <a:solidFill>
                  <a:schemeClr val="accent5">
                    <a:lumMod val="40000"/>
                    <a:lumOff val="60000"/>
                  </a:schemeClr>
                </a:solidFill>
                <a:effectLst/>
                <a:uLnTx/>
                <a:uFillTx/>
              </a:rPr>
              <a:t>pickled red onion.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srgbClr val="000000"/>
              </a:solidFill>
              <a:effectLst/>
              <a:uLnTx/>
              <a:uFillTx/>
              <a:latin typeface="Bahnschrift Light SemiCondense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accent5"/>
                </a:solidFill>
                <a:latin typeface="+mj-lt"/>
              </a:rPr>
              <a:t>Nibbles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accent5"/>
                </a:solidFill>
                <a:effectLst/>
                <a:uLnTx/>
                <a:uFillTx/>
                <a:latin typeface="+mj-lt"/>
              </a:rPr>
              <a:t>Minimum</a:t>
            </a:r>
            <a:r>
              <a:rPr kumimoji="0" lang="en-GB" sz="1200" b="1" i="0" u="none" strike="noStrike" kern="1200" cap="none" spc="0" normalizeH="0" noProof="0" dirty="0" smtClean="0">
                <a:ln>
                  <a:noFill/>
                </a:ln>
                <a:solidFill>
                  <a:schemeClr val="accent5"/>
                </a:solidFill>
                <a:effectLst/>
                <a:uLnTx/>
                <a:uFillTx/>
                <a:latin typeface="+mj-lt"/>
              </a:rPr>
              <a:t> of 20 people - £5.58pp</a:t>
            </a:r>
            <a:endParaRPr kumimoji="0" lang="en-GB" sz="1200" b="1" i="0" u="none" strike="noStrike" kern="1200" cap="none" spc="0" normalizeH="0" baseline="0" noProof="0" dirty="0" smtClean="0">
              <a:ln>
                <a:noFill/>
              </a:ln>
              <a:solidFill>
                <a:schemeClr val="accent5"/>
              </a:solidFill>
              <a:effectLst/>
              <a:uLnTx/>
              <a:uFillTx/>
              <a:latin typeface="+mj-lt"/>
            </a:endParaRPr>
          </a:p>
          <a:p>
            <a:pPr marR="0" lvl="0" algn="l" defTabSz="914400" rtl="0" eaLnBrk="1" fontAlgn="auto" latinLnBrk="0" hangingPunct="1">
              <a:lnSpc>
                <a:spcPct val="100000"/>
              </a:lnSpc>
              <a:spcBef>
                <a:spcPts val="0"/>
              </a:spcBef>
              <a:spcAft>
                <a:spcPts val="0"/>
              </a:spcAft>
              <a:buClrTx/>
              <a:buSzTx/>
              <a:tabLst/>
              <a:defRPr/>
            </a:pPr>
            <a:r>
              <a:rPr kumimoji="0" lang="en-GB" sz="1200" b="1" i="0" u="none" strike="noStrike" kern="1200" cap="none" spc="0" normalizeH="0" baseline="0" noProof="0" dirty="0" smtClean="0">
                <a:ln>
                  <a:noFill/>
                </a:ln>
                <a:solidFill>
                  <a:schemeClr val="accent5"/>
                </a:solidFill>
                <a:effectLst/>
                <a:uLnTx/>
                <a:uFillTx/>
                <a:latin typeface="+mj-lt"/>
              </a:rPr>
              <a:t>Sample menu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solidFill>
                  <a:schemeClr val="accent5">
                    <a:lumMod val="40000"/>
                    <a:lumOff val="60000"/>
                  </a:schemeClr>
                </a:solidFill>
              </a:rPr>
              <a:t>Vegetable crisps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Japanese</a:t>
            </a:r>
            <a:r>
              <a:rPr kumimoji="0" lang="en-GB" sz="1200" b="0" i="0" u="none" strike="noStrike" kern="1200" cap="none" spc="0" normalizeH="0" noProof="0" dirty="0" smtClean="0">
                <a:ln>
                  <a:noFill/>
                </a:ln>
                <a:solidFill>
                  <a:schemeClr val="accent5">
                    <a:lumMod val="40000"/>
                    <a:lumOff val="60000"/>
                  </a:schemeClr>
                </a:solidFill>
                <a:effectLst/>
                <a:uLnTx/>
                <a:uFillTx/>
              </a:rPr>
              <a:t> rice crackers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smtClean="0">
                <a:solidFill>
                  <a:schemeClr val="accent5">
                    <a:lumMod val="40000"/>
                    <a:lumOff val="60000"/>
                  </a:schemeClr>
                </a:solidFill>
              </a:rPr>
              <a:t>Spice pumpkin seeds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noProof="0" dirty="0">
              <a:ln>
                <a:noFill/>
              </a:ln>
              <a:effectLst/>
              <a:uLnTx/>
              <a:uFillTx/>
              <a:latin typeface="Bahnschrift Light SemiCondensed"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0" name="TextBox 9"/>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044" y="2626116"/>
            <a:ext cx="2646354" cy="1763805"/>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5000" y="4609487"/>
            <a:ext cx="2646354" cy="1765097"/>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5000" y="620963"/>
            <a:ext cx="2679035" cy="1785587"/>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5328" y="4590350"/>
            <a:ext cx="1190070" cy="1784233"/>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5000" y="2615225"/>
            <a:ext cx="1190974" cy="1785588"/>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5328" y="620963"/>
            <a:ext cx="1190102" cy="1785589"/>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sp>
        <p:nvSpPr>
          <p:cNvPr id="18"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9" name="TextBox 18"/>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20" name="Picture 19" descr="File:Instagram logo 2016.svg - Wikipedia"/>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2531576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78958" y="-25155"/>
            <a:ext cx="6354351" cy="1569660"/>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Fine dining</a:t>
            </a:r>
          </a:p>
          <a:p>
            <a:r>
              <a:rPr lang="en-GB" sz="1200" dirty="0" smtClean="0">
                <a:solidFill>
                  <a:schemeClr val="accent5"/>
                </a:solidFill>
                <a:latin typeface="+mj-lt"/>
              </a:rPr>
              <a:t>Our menus will vary throughout the year in keeping with seasonal changes and availability.</a:t>
            </a:r>
          </a:p>
          <a:p>
            <a:r>
              <a:rPr lang="en-GB" sz="1200" dirty="0" smtClean="0">
                <a:solidFill>
                  <a:schemeClr val="accent5"/>
                </a:solidFill>
                <a:latin typeface="+mj-lt"/>
              </a:rPr>
              <a:t>Please ask our Conference and Events team for a recommendation of menu choice from our Head Chef &amp; we have a full wine list if you wish to choose your wine at a supplementary cost.</a:t>
            </a:r>
          </a:p>
          <a:p>
            <a:pPr lvl="0"/>
            <a:r>
              <a:rPr lang="en-GB" sz="1600" dirty="0">
                <a:solidFill>
                  <a:schemeClr val="accent5"/>
                </a:solidFill>
                <a:latin typeface="+mj-lt"/>
              </a:rPr>
              <a:t>Minimum of </a:t>
            </a:r>
            <a:r>
              <a:rPr lang="en-GB" sz="1600" dirty="0" smtClean="0">
                <a:solidFill>
                  <a:schemeClr val="accent5"/>
                </a:solidFill>
                <a:latin typeface="+mj-lt"/>
              </a:rPr>
              <a:t>15 </a:t>
            </a:r>
            <a:r>
              <a:rPr lang="en-GB" sz="1600" dirty="0">
                <a:solidFill>
                  <a:schemeClr val="accent5"/>
                </a:solidFill>
                <a:latin typeface="+mj-lt"/>
              </a:rPr>
              <a:t>people - </a:t>
            </a:r>
            <a:r>
              <a:rPr lang="en-GB" sz="1600" dirty="0" smtClean="0">
                <a:solidFill>
                  <a:schemeClr val="accent5"/>
                </a:solidFill>
                <a:latin typeface="+mj-lt"/>
              </a:rPr>
              <a:t>£56.45pp </a:t>
            </a:r>
            <a:r>
              <a:rPr lang="en-GB" sz="1600" dirty="0">
                <a:solidFill>
                  <a:schemeClr val="accent5"/>
                </a:solidFill>
                <a:latin typeface="+mj-lt"/>
              </a:rPr>
              <a:t>for 3 </a:t>
            </a:r>
            <a:r>
              <a:rPr lang="en-GB" sz="1600" dirty="0" smtClean="0">
                <a:solidFill>
                  <a:schemeClr val="accent5"/>
                </a:solidFill>
                <a:latin typeface="+mj-lt"/>
              </a:rPr>
              <a:t>courses &amp; half bottle house wine</a:t>
            </a:r>
          </a:p>
        </p:txBody>
      </p:sp>
      <p:sp>
        <p:nvSpPr>
          <p:cNvPr id="8" name="TextBox 7"/>
          <p:cNvSpPr txBox="1"/>
          <p:nvPr/>
        </p:nvSpPr>
        <p:spPr>
          <a:xfrm>
            <a:off x="479937" y="1655318"/>
            <a:ext cx="5779139" cy="5147563"/>
          </a:xfrm>
          <a:prstGeom prst="rect">
            <a:avLst/>
          </a:prstGeom>
          <a:noFill/>
        </p:spPr>
        <p:txBody>
          <a:bodyPr wrap="square" rtlCol="0">
            <a:spAutoFit/>
          </a:bodyPr>
          <a:lstStyle/>
          <a:p>
            <a:r>
              <a:rPr lang="en-GB" sz="1050" b="1" dirty="0" smtClean="0">
                <a:solidFill>
                  <a:schemeClr val="accent5">
                    <a:lumMod val="40000"/>
                    <a:lumOff val="60000"/>
                  </a:schemeClr>
                </a:solidFill>
              </a:rPr>
              <a:t>Sample menus</a:t>
            </a:r>
          </a:p>
          <a:p>
            <a:endParaRPr lang="en-GB" sz="300" b="1" dirty="0"/>
          </a:p>
          <a:p>
            <a:r>
              <a:rPr lang="en-GB" sz="1050" b="1" dirty="0" smtClean="0">
                <a:solidFill>
                  <a:schemeClr val="accent5"/>
                </a:solidFill>
              </a:rPr>
              <a:t>CHEFS </a:t>
            </a:r>
            <a:r>
              <a:rPr lang="en-GB" sz="1050" b="1" dirty="0">
                <a:solidFill>
                  <a:schemeClr val="accent5"/>
                </a:solidFill>
              </a:rPr>
              <a:t>SEASONAL MARKET MENU.</a:t>
            </a:r>
            <a:endParaRPr lang="en-GB" sz="1050" dirty="0">
              <a:solidFill>
                <a:schemeClr val="accent5"/>
              </a:solidFill>
            </a:endParaRPr>
          </a:p>
          <a:p>
            <a:r>
              <a:rPr lang="en-GB" sz="1050" b="1" dirty="0" smtClean="0">
                <a:solidFill>
                  <a:schemeClr val="accent5">
                    <a:lumMod val="40000"/>
                    <a:lumOff val="60000"/>
                  </a:schemeClr>
                </a:solidFill>
              </a:rPr>
              <a:t>Tailored </a:t>
            </a:r>
            <a:r>
              <a:rPr lang="en-GB" sz="1050" b="1" dirty="0">
                <a:solidFill>
                  <a:schemeClr val="accent5">
                    <a:lumMod val="40000"/>
                    <a:lumOff val="60000"/>
                  </a:schemeClr>
                </a:solidFill>
              </a:rPr>
              <a:t>for the date of your booking, a three course menu created by our chefs, mindful of </a:t>
            </a:r>
            <a:r>
              <a:rPr lang="en-GB" sz="1050" b="1" dirty="0" smtClean="0">
                <a:solidFill>
                  <a:schemeClr val="accent5">
                    <a:lumMod val="40000"/>
                    <a:lumOff val="60000"/>
                  </a:schemeClr>
                </a:solidFill>
              </a:rPr>
              <a:t>sustainability and </a:t>
            </a:r>
            <a:r>
              <a:rPr lang="en-GB" sz="1050" b="1" dirty="0">
                <a:solidFill>
                  <a:schemeClr val="accent5">
                    <a:lumMod val="40000"/>
                    <a:lumOff val="60000"/>
                  </a:schemeClr>
                </a:solidFill>
              </a:rPr>
              <a:t>inclusive of seasonal produce available on the market at the time of your booking.</a:t>
            </a:r>
            <a:endParaRPr lang="en-GB" sz="1050" dirty="0">
              <a:solidFill>
                <a:schemeClr val="accent5">
                  <a:lumMod val="40000"/>
                  <a:lumOff val="60000"/>
                </a:schemeClr>
              </a:solidFill>
            </a:endParaRPr>
          </a:p>
          <a:p>
            <a:r>
              <a:rPr lang="en-GB" sz="1050" dirty="0"/>
              <a:t> </a:t>
            </a:r>
          </a:p>
          <a:p>
            <a:r>
              <a:rPr lang="en-GB" sz="1050" b="1" dirty="0">
                <a:solidFill>
                  <a:schemeClr val="accent5"/>
                </a:solidFill>
              </a:rPr>
              <a:t>PLANT BASED MENU.</a:t>
            </a:r>
          </a:p>
          <a:p>
            <a:r>
              <a:rPr lang="en-GB" sz="1050" b="1" dirty="0"/>
              <a:t> </a:t>
            </a:r>
          </a:p>
          <a:p>
            <a:r>
              <a:rPr lang="en-GB" sz="1050" dirty="0">
                <a:solidFill>
                  <a:schemeClr val="accent5">
                    <a:lumMod val="40000"/>
                    <a:lumOff val="60000"/>
                  </a:schemeClr>
                </a:solidFill>
              </a:rPr>
              <a:t>Cured celeriac, confit fennel, vegan feta stuffed courgette flower. </a:t>
            </a:r>
          </a:p>
          <a:p>
            <a:r>
              <a:rPr lang="en-GB" sz="1050" dirty="0">
                <a:solidFill>
                  <a:schemeClr val="accent5">
                    <a:lumMod val="40000"/>
                    <a:lumOff val="60000"/>
                  </a:schemeClr>
                </a:solidFill>
              </a:rPr>
              <a:t>~</a:t>
            </a:r>
          </a:p>
          <a:p>
            <a:r>
              <a:rPr lang="en-GB" sz="1050" dirty="0">
                <a:solidFill>
                  <a:schemeClr val="accent5">
                    <a:lumMod val="40000"/>
                    <a:lumOff val="60000"/>
                  </a:schemeClr>
                </a:solidFill>
              </a:rPr>
              <a:t>Harissa roasted aubergine, buck wheat tabbouleh, coconut yoghurt.</a:t>
            </a:r>
          </a:p>
          <a:p>
            <a:r>
              <a:rPr lang="en-GB" sz="1050" dirty="0">
                <a:solidFill>
                  <a:schemeClr val="accent5">
                    <a:lumMod val="40000"/>
                    <a:lumOff val="60000"/>
                  </a:schemeClr>
                </a:solidFill>
              </a:rPr>
              <a:t>~</a:t>
            </a:r>
          </a:p>
          <a:p>
            <a:r>
              <a:rPr lang="en-GB" sz="1050" dirty="0">
                <a:solidFill>
                  <a:schemeClr val="accent5">
                    <a:lumMod val="40000"/>
                    <a:lumOff val="60000"/>
                  </a:schemeClr>
                </a:solidFill>
              </a:rPr>
              <a:t>Compressed British strawberries, almond milk panna cotta, toasted barley praline. </a:t>
            </a:r>
          </a:p>
          <a:p>
            <a:r>
              <a:rPr lang="en-GB" sz="1050" b="1" dirty="0"/>
              <a:t>  </a:t>
            </a:r>
          </a:p>
          <a:p>
            <a:r>
              <a:rPr lang="en-GB" sz="1050" b="1" dirty="0" smtClean="0">
                <a:solidFill>
                  <a:schemeClr val="accent5"/>
                </a:solidFill>
              </a:rPr>
              <a:t>LAND &amp; SEA </a:t>
            </a:r>
            <a:r>
              <a:rPr lang="en-GB" sz="1050" b="1" dirty="0">
                <a:solidFill>
                  <a:schemeClr val="accent5"/>
                </a:solidFill>
              </a:rPr>
              <a:t>MENUS.</a:t>
            </a:r>
          </a:p>
          <a:p>
            <a:r>
              <a:rPr lang="en-GB" sz="1050" b="1" dirty="0"/>
              <a:t> </a:t>
            </a:r>
          </a:p>
          <a:p>
            <a:r>
              <a:rPr lang="en-GB" sz="1050" dirty="0">
                <a:solidFill>
                  <a:schemeClr val="accent5">
                    <a:lumMod val="40000"/>
                    <a:lumOff val="60000"/>
                  </a:schemeClr>
                </a:solidFill>
              </a:rPr>
              <a:t>Bresaola, broad beans, fresh peas, soused baby carrot, smoked ricotta.</a:t>
            </a:r>
          </a:p>
          <a:p>
            <a:r>
              <a:rPr lang="en-GB" sz="1050" dirty="0">
                <a:solidFill>
                  <a:schemeClr val="accent5">
                    <a:lumMod val="40000"/>
                    <a:lumOff val="60000"/>
                  </a:schemeClr>
                </a:solidFill>
              </a:rPr>
              <a:t>(v) Grilled courgette, broad beans, fresh peas, soused baby carrot, smoked ricotta.</a:t>
            </a:r>
          </a:p>
          <a:p>
            <a:r>
              <a:rPr lang="en-GB" sz="1050" dirty="0">
                <a:solidFill>
                  <a:schemeClr val="accent5">
                    <a:lumMod val="40000"/>
                    <a:lumOff val="60000"/>
                  </a:schemeClr>
                </a:solidFill>
              </a:rPr>
              <a:t>~</a:t>
            </a:r>
          </a:p>
          <a:p>
            <a:r>
              <a:rPr lang="en-GB" sz="1050" dirty="0">
                <a:solidFill>
                  <a:schemeClr val="accent5">
                    <a:lumMod val="40000"/>
                    <a:lumOff val="60000"/>
                  </a:schemeClr>
                </a:solidFill>
              </a:rPr>
              <a:t>Poached Hampshire chalk stream trout, black garlic risotto, watercress </a:t>
            </a:r>
            <a:r>
              <a:rPr lang="en-GB" sz="1050" dirty="0" err="1">
                <a:solidFill>
                  <a:schemeClr val="accent5">
                    <a:lumMod val="40000"/>
                    <a:lumOff val="60000"/>
                  </a:schemeClr>
                </a:solidFill>
              </a:rPr>
              <a:t>veloute</a:t>
            </a:r>
            <a:r>
              <a:rPr lang="en-GB" sz="1050" dirty="0">
                <a:solidFill>
                  <a:schemeClr val="accent5">
                    <a:lumMod val="40000"/>
                    <a:lumOff val="60000"/>
                  </a:schemeClr>
                </a:solidFill>
              </a:rPr>
              <a:t>, braised gem lettuce.</a:t>
            </a:r>
          </a:p>
          <a:p>
            <a:r>
              <a:rPr lang="en-GB" sz="1050" dirty="0">
                <a:solidFill>
                  <a:schemeClr val="accent5">
                    <a:lumMod val="40000"/>
                    <a:lumOff val="60000"/>
                  </a:schemeClr>
                </a:solidFill>
              </a:rPr>
              <a:t>(v) Cured beetroot, black garlic risotto, watercress </a:t>
            </a:r>
            <a:r>
              <a:rPr lang="en-GB" sz="1050" dirty="0" err="1">
                <a:solidFill>
                  <a:schemeClr val="accent5">
                    <a:lumMod val="40000"/>
                    <a:lumOff val="60000"/>
                  </a:schemeClr>
                </a:solidFill>
              </a:rPr>
              <a:t>veloute</a:t>
            </a:r>
            <a:r>
              <a:rPr lang="en-GB" sz="1050" dirty="0">
                <a:solidFill>
                  <a:schemeClr val="accent5">
                    <a:lumMod val="40000"/>
                    <a:lumOff val="60000"/>
                  </a:schemeClr>
                </a:solidFill>
              </a:rPr>
              <a:t>, braised gem lettuce.</a:t>
            </a:r>
          </a:p>
          <a:p>
            <a:r>
              <a:rPr lang="en-GB" sz="1050" dirty="0">
                <a:solidFill>
                  <a:schemeClr val="accent5">
                    <a:lumMod val="40000"/>
                    <a:lumOff val="60000"/>
                  </a:schemeClr>
                </a:solidFill>
              </a:rPr>
              <a:t>~</a:t>
            </a:r>
          </a:p>
          <a:p>
            <a:r>
              <a:rPr lang="en-GB" sz="1050" dirty="0">
                <a:solidFill>
                  <a:schemeClr val="accent5">
                    <a:lumMod val="40000"/>
                    <a:lumOff val="60000"/>
                  </a:schemeClr>
                </a:solidFill>
              </a:rPr>
              <a:t>Cappuccino coffee parfait,  </a:t>
            </a:r>
            <a:r>
              <a:rPr lang="en-GB" sz="1050" dirty="0" err="1">
                <a:solidFill>
                  <a:schemeClr val="accent5">
                    <a:lumMod val="40000"/>
                    <a:lumOff val="60000"/>
                  </a:schemeClr>
                </a:solidFill>
              </a:rPr>
              <a:t>espuma</a:t>
            </a:r>
            <a:r>
              <a:rPr lang="en-GB" sz="1050" dirty="0">
                <a:solidFill>
                  <a:schemeClr val="accent5">
                    <a:lumMod val="40000"/>
                    <a:lumOff val="60000"/>
                  </a:schemeClr>
                </a:solidFill>
              </a:rPr>
              <a:t>, chocolate sugar cubes</a:t>
            </a:r>
          </a:p>
          <a:p>
            <a:r>
              <a:rPr lang="en-GB" sz="1050" dirty="0">
                <a:solidFill>
                  <a:schemeClr val="accent5">
                    <a:lumMod val="40000"/>
                    <a:lumOff val="60000"/>
                  </a:schemeClr>
                </a:solidFill>
              </a:rPr>
              <a:t> </a:t>
            </a:r>
          </a:p>
          <a:p>
            <a:r>
              <a:rPr lang="en-GB" sz="1050" dirty="0" err="1">
                <a:solidFill>
                  <a:schemeClr val="accent5">
                    <a:lumMod val="40000"/>
                    <a:lumOff val="60000"/>
                  </a:schemeClr>
                </a:solidFill>
              </a:rPr>
              <a:t>Salmorejo</a:t>
            </a:r>
            <a:r>
              <a:rPr lang="en-GB" sz="1050" dirty="0">
                <a:solidFill>
                  <a:schemeClr val="accent5">
                    <a:lumMod val="40000"/>
                    <a:lumOff val="60000"/>
                  </a:schemeClr>
                </a:solidFill>
              </a:rPr>
              <a:t>, pan fried Seabass, sherry vinegar soaked sultana &amp; toasted pine kernel salsa.</a:t>
            </a:r>
          </a:p>
          <a:p>
            <a:r>
              <a:rPr lang="en-GB" sz="1050" dirty="0">
                <a:solidFill>
                  <a:schemeClr val="accent5">
                    <a:lumMod val="40000"/>
                    <a:lumOff val="60000"/>
                  </a:schemeClr>
                </a:solidFill>
              </a:rPr>
              <a:t>(v) </a:t>
            </a:r>
            <a:r>
              <a:rPr lang="en-GB" sz="1050" dirty="0" err="1">
                <a:solidFill>
                  <a:schemeClr val="accent5">
                    <a:lumMod val="40000"/>
                    <a:lumOff val="60000"/>
                  </a:schemeClr>
                </a:solidFill>
              </a:rPr>
              <a:t>Salmorejo</a:t>
            </a:r>
            <a:r>
              <a:rPr lang="en-GB" sz="1050" dirty="0">
                <a:solidFill>
                  <a:schemeClr val="accent5">
                    <a:lumMod val="40000"/>
                    <a:lumOff val="60000"/>
                  </a:schemeClr>
                </a:solidFill>
              </a:rPr>
              <a:t>, pan fried king oyster mushroom, sherry vinegar soaked sultana &amp; toasted pine kernel salsa.</a:t>
            </a:r>
          </a:p>
          <a:p>
            <a:r>
              <a:rPr lang="en-GB" sz="1050" dirty="0">
                <a:solidFill>
                  <a:schemeClr val="accent5">
                    <a:lumMod val="40000"/>
                    <a:lumOff val="60000"/>
                  </a:schemeClr>
                </a:solidFill>
              </a:rPr>
              <a:t>~</a:t>
            </a:r>
          </a:p>
          <a:p>
            <a:r>
              <a:rPr lang="en-GB" sz="1050" dirty="0">
                <a:solidFill>
                  <a:schemeClr val="accent5">
                    <a:lumMod val="40000"/>
                    <a:lumOff val="60000"/>
                  </a:schemeClr>
                </a:solidFill>
              </a:rPr>
              <a:t>Chargrilled chicken, chorizo crumb, </a:t>
            </a:r>
            <a:r>
              <a:rPr lang="en-GB" sz="1050" dirty="0" err="1">
                <a:solidFill>
                  <a:schemeClr val="accent5">
                    <a:lumMod val="40000"/>
                    <a:lumOff val="60000"/>
                  </a:schemeClr>
                </a:solidFill>
              </a:rPr>
              <a:t>padron</a:t>
            </a:r>
            <a:r>
              <a:rPr lang="en-GB" sz="1050" dirty="0">
                <a:solidFill>
                  <a:schemeClr val="accent5">
                    <a:lumMod val="40000"/>
                    <a:lumOff val="60000"/>
                  </a:schemeClr>
                </a:solidFill>
              </a:rPr>
              <a:t> peppers, white bean puree.</a:t>
            </a:r>
          </a:p>
          <a:p>
            <a:r>
              <a:rPr lang="en-GB" sz="1050" dirty="0">
                <a:solidFill>
                  <a:schemeClr val="accent5">
                    <a:lumMod val="40000"/>
                    <a:lumOff val="60000"/>
                  </a:schemeClr>
                </a:solidFill>
              </a:rPr>
              <a:t>(v</a:t>
            </a:r>
            <a:r>
              <a:rPr lang="en-GB" sz="1050" dirty="0" smtClean="0">
                <a:solidFill>
                  <a:schemeClr val="accent5">
                    <a:lumMod val="40000"/>
                    <a:lumOff val="60000"/>
                  </a:schemeClr>
                </a:solidFill>
              </a:rPr>
              <a:t>) Courgette &amp; feta fritters, </a:t>
            </a:r>
            <a:r>
              <a:rPr lang="en-GB" sz="1050" dirty="0">
                <a:solidFill>
                  <a:schemeClr val="accent5">
                    <a:lumMod val="40000"/>
                    <a:lumOff val="60000"/>
                  </a:schemeClr>
                </a:solidFill>
              </a:rPr>
              <a:t>black olive crumb, </a:t>
            </a:r>
            <a:r>
              <a:rPr lang="en-GB" sz="1050" dirty="0" err="1">
                <a:solidFill>
                  <a:schemeClr val="accent5">
                    <a:lumMod val="40000"/>
                    <a:lumOff val="60000"/>
                  </a:schemeClr>
                </a:solidFill>
              </a:rPr>
              <a:t>padron</a:t>
            </a:r>
            <a:r>
              <a:rPr lang="en-GB" sz="1050" dirty="0">
                <a:solidFill>
                  <a:schemeClr val="accent5">
                    <a:lumMod val="40000"/>
                    <a:lumOff val="60000"/>
                  </a:schemeClr>
                </a:solidFill>
              </a:rPr>
              <a:t> peppers, white bean puree. </a:t>
            </a:r>
          </a:p>
          <a:p>
            <a:r>
              <a:rPr lang="en-GB" sz="1050" dirty="0">
                <a:solidFill>
                  <a:schemeClr val="accent5">
                    <a:lumMod val="40000"/>
                    <a:lumOff val="60000"/>
                  </a:schemeClr>
                </a:solidFill>
              </a:rPr>
              <a:t>~</a:t>
            </a:r>
          </a:p>
          <a:p>
            <a:r>
              <a:rPr lang="en-GB" sz="1050" dirty="0">
                <a:solidFill>
                  <a:schemeClr val="accent5">
                    <a:lumMod val="40000"/>
                    <a:lumOff val="60000"/>
                  </a:schemeClr>
                </a:solidFill>
              </a:rPr>
              <a:t>St Anne's orange meringue, candied orange &amp; sugared kumquat </a:t>
            </a:r>
          </a:p>
          <a:p>
            <a:pPr algn="just"/>
            <a:endParaRPr lang="en-GB" sz="1050" dirty="0">
              <a:latin typeface="Bahnschrift Light SemiCondensed" panose="020B0502040204020203"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2" name="TextBox 11"/>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3" name="TextBox 12"/>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sp>
        <p:nvSpPr>
          <p:cNvPr id="11"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4" name="TextBox 13"/>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5" name="Picture 14" descr="File:Instagram logo 2016.svg - Wikipedia"/>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42244" y="2513197"/>
            <a:ext cx="2537237" cy="1902928"/>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542244" y="4576555"/>
            <a:ext cx="2537237" cy="1691078"/>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244" y="667883"/>
            <a:ext cx="2537237" cy="168488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6366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TextBox 3"/>
          <p:cNvSpPr txBox="1"/>
          <p:nvPr/>
        </p:nvSpPr>
        <p:spPr>
          <a:xfrm>
            <a:off x="545343" y="37849"/>
            <a:ext cx="6117755" cy="1200329"/>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Barbecues</a:t>
            </a:r>
          </a:p>
          <a:p>
            <a:r>
              <a:rPr lang="en-GB" sz="1200" dirty="0" smtClean="0">
                <a:solidFill>
                  <a:schemeClr val="accent5"/>
                </a:solidFill>
                <a:latin typeface="+mj-lt"/>
              </a:rPr>
              <a:t>We have 2 BBQ options to choose from, these are our luxury BBQ or our everyday BBQ. </a:t>
            </a:r>
          </a:p>
          <a:p>
            <a:r>
              <a:rPr lang="en-GB" sz="1600" dirty="0" smtClean="0">
                <a:solidFill>
                  <a:schemeClr val="accent5"/>
                </a:solidFill>
                <a:latin typeface="+mj-lt"/>
              </a:rPr>
              <a:t>Minimum </a:t>
            </a:r>
            <a:r>
              <a:rPr lang="en-GB" sz="1600" dirty="0">
                <a:solidFill>
                  <a:schemeClr val="accent5"/>
                </a:solidFill>
                <a:latin typeface="+mj-lt"/>
              </a:rPr>
              <a:t>of </a:t>
            </a:r>
            <a:r>
              <a:rPr lang="en-GB" sz="1600" dirty="0" smtClean="0">
                <a:solidFill>
                  <a:schemeClr val="accent5"/>
                </a:solidFill>
                <a:latin typeface="+mj-lt"/>
              </a:rPr>
              <a:t>15 </a:t>
            </a:r>
            <a:r>
              <a:rPr lang="en-GB" sz="1600" dirty="0">
                <a:solidFill>
                  <a:schemeClr val="accent5"/>
                </a:solidFill>
                <a:latin typeface="+mj-lt"/>
              </a:rPr>
              <a:t>people </a:t>
            </a:r>
            <a:r>
              <a:rPr lang="en-GB" sz="1600" dirty="0" smtClean="0">
                <a:solidFill>
                  <a:schemeClr val="accent5"/>
                </a:solidFill>
                <a:latin typeface="+mj-lt"/>
              </a:rPr>
              <a:t>– Everyday £22.24pp – Premium £31.68pp</a:t>
            </a:r>
          </a:p>
        </p:txBody>
      </p:sp>
      <p:sp>
        <p:nvSpPr>
          <p:cNvPr id="5" name="TextBox 4"/>
          <p:cNvSpPr txBox="1"/>
          <p:nvPr/>
        </p:nvSpPr>
        <p:spPr>
          <a:xfrm>
            <a:off x="459899" y="1525402"/>
            <a:ext cx="4207351" cy="5170646"/>
          </a:xfrm>
          <a:prstGeom prst="rect">
            <a:avLst/>
          </a:prstGeom>
          <a:noFill/>
        </p:spPr>
        <p:txBody>
          <a:bodyPr wrap="square" rtlCol="0">
            <a:spAutoFit/>
          </a:bodyPr>
          <a:lstStyle/>
          <a:p>
            <a:r>
              <a:rPr lang="en-GB" sz="1200" b="1" dirty="0" smtClean="0">
                <a:solidFill>
                  <a:schemeClr val="accent5">
                    <a:lumMod val="40000"/>
                    <a:lumOff val="60000"/>
                  </a:schemeClr>
                </a:solidFill>
              </a:rPr>
              <a:t>Sample menus</a:t>
            </a:r>
          </a:p>
          <a:p>
            <a:endParaRPr lang="en-GB" sz="1200" dirty="0" smtClean="0">
              <a:solidFill>
                <a:schemeClr val="accent5">
                  <a:lumMod val="40000"/>
                  <a:lumOff val="60000"/>
                </a:schemeClr>
              </a:solidFill>
            </a:endParaRPr>
          </a:p>
          <a:p>
            <a:r>
              <a:rPr lang="en-GB" sz="1200" b="1" dirty="0" smtClean="0">
                <a:solidFill>
                  <a:schemeClr val="accent5"/>
                </a:solidFill>
              </a:rPr>
              <a:t>Eastern Mediterranean Grill</a:t>
            </a:r>
            <a:endParaRPr lang="en-GB" sz="1200" b="1" dirty="0">
              <a:solidFill>
                <a:schemeClr val="accent5"/>
              </a:solidFill>
            </a:endParaRPr>
          </a:p>
          <a:p>
            <a:pPr marL="171450" indent="-171450">
              <a:buFont typeface="Arial" panose="020B0604020202020204" pitchFamily="34" charset="0"/>
              <a:buChar char="•"/>
            </a:pPr>
            <a:r>
              <a:rPr lang="en-GB" sz="1200" dirty="0">
                <a:solidFill>
                  <a:schemeClr val="accent5">
                    <a:lumMod val="40000"/>
                    <a:lumOff val="60000"/>
                  </a:schemeClr>
                </a:solidFill>
              </a:rPr>
              <a:t>Zaatar lamb </a:t>
            </a:r>
            <a:r>
              <a:rPr lang="en-GB" sz="1200" dirty="0" smtClean="0">
                <a:solidFill>
                  <a:schemeClr val="accent5">
                    <a:lumMod val="40000"/>
                    <a:lumOff val="60000"/>
                  </a:schemeClr>
                </a:solidFill>
              </a:rPr>
              <a:t>chops</a:t>
            </a:r>
            <a:r>
              <a:rPr lang="en-GB" sz="1200" dirty="0">
                <a:solidFill>
                  <a:schemeClr val="accent5">
                    <a:lumMod val="40000"/>
                    <a:lumOff val="60000"/>
                  </a:schemeClr>
                </a:solidFill>
              </a:rPr>
              <a:t> </a:t>
            </a:r>
            <a:r>
              <a:rPr lang="en-GB" sz="1200" dirty="0" smtClean="0">
                <a:solidFill>
                  <a:schemeClr val="accent5">
                    <a:lumMod val="40000"/>
                    <a:lumOff val="60000"/>
                  </a:schemeClr>
                </a:solidFill>
              </a:rPr>
              <a:t>&amp; </a:t>
            </a:r>
            <a:r>
              <a:rPr lang="en-GB" sz="1200" dirty="0">
                <a:solidFill>
                  <a:schemeClr val="accent5">
                    <a:lumMod val="40000"/>
                    <a:lumOff val="60000"/>
                  </a:schemeClr>
                </a:solidFill>
              </a:rPr>
              <a:t>Lebanese chicken.</a:t>
            </a:r>
          </a:p>
          <a:p>
            <a:pPr marL="171450" indent="-171450">
              <a:buFont typeface="Arial" panose="020B0604020202020204" pitchFamily="34" charset="0"/>
              <a:buChar char="•"/>
            </a:pPr>
            <a:r>
              <a:rPr lang="en-GB" sz="1200" dirty="0" err="1" smtClean="0">
                <a:solidFill>
                  <a:schemeClr val="accent5">
                    <a:lumMod val="40000"/>
                    <a:lumOff val="60000"/>
                  </a:schemeClr>
                </a:solidFill>
              </a:rPr>
              <a:t>Dukkah</a:t>
            </a:r>
            <a:r>
              <a:rPr lang="en-GB" sz="1200" dirty="0" smtClean="0">
                <a:solidFill>
                  <a:schemeClr val="accent5">
                    <a:lumMod val="40000"/>
                    <a:lumOff val="60000"/>
                  </a:schemeClr>
                </a:solidFill>
              </a:rPr>
              <a:t> aubergine steaks &amp; marinated halloumi and courgette kebabs. </a:t>
            </a:r>
            <a:endParaRPr lang="en-GB" sz="1200" dirty="0">
              <a:solidFill>
                <a:schemeClr val="accent5">
                  <a:lumMod val="40000"/>
                  <a:lumOff val="60000"/>
                </a:schemeClr>
              </a:solidFill>
            </a:endParaRPr>
          </a:p>
          <a:p>
            <a:pPr marL="171450" lvl="0" indent="-171450" algn="just">
              <a:buFont typeface="Arial" panose="020B0604020202020204" pitchFamily="34" charset="0"/>
              <a:buChar char="•"/>
              <a:defRPr/>
            </a:pPr>
            <a:r>
              <a:rPr lang="en-GB" sz="1200" dirty="0">
                <a:solidFill>
                  <a:schemeClr val="accent5">
                    <a:lumMod val="40000"/>
                    <a:lumOff val="60000"/>
                  </a:schemeClr>
                </a:solidFill>
              </a:rPr>
              <a:t>Complimenting seasonal compound salads.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Mixed leaf salad.</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Variety of fresh and dried artisan breads.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Table condiments such as sauces, pickles &amp; chutneys.</a:t>
            </a:r>
          </a:p>
          <a:p>
            <a:pPr algn="just"/>
            <a:endParaRPr lang="en-GB" sz="1200" dirty="0" smtClean="0">
              <a:solidFill>
                <a:schemeClr val="accent5">
                  <a:lumMod val="40000"/>
                  <a:lumOff val="60000"/>
                </a:schemeClr>
              </a:solidFill>
            </a:endParaRPr>
          </a:p>
          <a:p>
            <a:pPr algn="just"/>
            <a:r>
              <a:rPr lang="en-GB" sz="1200" u="sng" dirty="0" smtClean="0">
                <a:solidFill>
                  <a:schemeClr val="accent5">
                    <a:lumMod val="40000"/>
                    <a:lumOff val="60000"/>
                  </a:schemeClr>
                </a:solidFill>
              </a:rPr>
              <a:t>Supplementary</a:t>
            </a:r>
          </a:p>
          <a:p>
            <a:pPr marL="171450" indent="-171450" algn="just">
              <a:buFont typeface="Arial" panose="020B0604020202020204" pitchFamily="34" charset="0"/>
              <a:buChar char="•"/>
            </a:pPr>
            <a:r>
              <a:rPr lang="en-GB" sz="1200" dirty="0" smtClean="0">
                <a:solidFill>
                  <a:schemeClr val="accent5">
                    <a:lumMod val="40000"/>
                    <a:lumOff val="60000"/>
                  </a:schemeClr>
                </a:solidFill>
              </a:rPr>
              <a:t>Homemade desserts – </a:t>
            </a:r>
            <a:r>
              <a:rPr lang="en-GB" sz="1200" dirty="0" smtClean="0">
                <a:solidFill>
                  <a:schemeClr val="accent5"/>
                </a:solidFill>
              </a:rPr>
              <a:t>additional £4.45pp.</a:t>
            </a:r>
          </a:p>
          <a:p>
            <a:pPr marL="171450" indent="-171450" algn="just">
              <a:buFont typeface="Arial" panose="020B0604020202020204" pitchFamily="34" charset="0"/>
              <a:buChar char="•"/>
            </a:pPr>
            <a:endParaRPr lang="en-GB" sz="1200" dirty="0" smtClean="0">
              <a:solidFill>
                <a:schemeClr val="accent5">
                  <a:lumMod val="40000"/>
                  <a:lumOff val="60000"/>
                </a:schemeClr>
              </a:solidFill>
            </a:endParaRPr>
          </a:p>
          <a:p>
            <a:pPr algn="just"/>
            <a:r>
              <a:rPr lang="en-GB" sz="1200" b="1" dirty="0" smtClean="0">
                <a:solidFill>
                  <a:schemeClr val="accent5"/>
                </a:solidFill>
              </a:rPr>
              <a:t>Everyday BBQ</a:t>
            </a:r>
            <a:endParaRPr lang="en-GB" sz="1200" b="1" dirty="0">
              <a:solidFill>
                <a:schemeClr val="accent5"/>
              </a:solidFill>
            </a:endParaRPr>
          </a:p>
          <a:p>
            <a:pPr marL="171450" indent="-171450">
              <a:buFont typeface="Arial" panose="020B0604020202020204" pitchFamily="34" charset="0"/>
              <a:buChar char="•"/>
            </a:pPr>
            <a:r>
              <a:rPr lang="en-GB" sz="1200" dirty="0">
                <a:solidFill>
                  <a:schemeClr val="accent5">
                    <a:lumMod val="40000"/>
                    <a:lumOff val="60000"/>
                  </a:schemeClr>
                </a:solidFill>
              </a:rPr>
              <a:t>Alden’s beef </a:t>
            </a:r>
            <a:r>
              <a:rPr lang="en-GB" sz="1200" dirty="0" smtClean="0">
                <a:solidFill>
                  <a:schemeClr val="accent5">
                    <a:lumMod val="40000"/>
                    <a:lumOff val="60000"/>
                  </a:schemeClr>
                </a:solidFill>
              </a:rPr>
              <a:t>burger</a:t>
            </a:r>
            <a:r>
              <a:rPr lang="en-GB" sz="1200" dirty="0">
                <a:solidFill>
                  <a:schemeClr val="accent5">
                    <a:lumMod val="40000"/>
                    <a:lumOff val="60000"/>
                  </a:schemeClr>
                </a:solidFill>
              </a:rPr>
              <a:t> </a:t>
            </a:r>
            <a:r>
              <a:rPr lang="en-GB" sz="1200" dirty="0" smtClean="0">
                <a:solidFill>
                  <a:schemeClr val="accent5">
                    <a:lumMod val="40000"/>
                    <a:lumOff val="60000"/>
                  </a:schemeClr>
                </a:solidFill>
              </a:rPr>
              <a:t>&amp; jerk chicken.</a:t>
            </a:r>
            <a:endParaRPr lang="en-GB" sz="1200" dirty="0">
              <a:solidFill>
                <a:schemeClr val="accent5">
                  <a:lumMod val="40000"/>
                  <a:lumOff val="60000"/>
                </a:schemeClr>
              </a:solidFill>
            </a:endParaRPr>
          </a:p>
          <a:p>
            <a:pPr marL="171450" indent="-171450">
              <a:buFont typeface="Arial" panose="020B0604020202020204" pitchFamily="34" charset="0"/>
              <a:buChar char="•"/>
            </a:pPr>
            <a:r>
              <a:rPr lang="en-GB" sz="1200" dirty="0" smtClean="0">
                <a:solidFill>
                  <a:schemeClr val="accent5">
                    <a:lumMod val="40000"/>
                    <a:lumOff val="60000"/>
                  </a:schemeClr>
                </a:solidFill>
              </a:rPr>
              <a:t>Falafel burger &amp; vegetable kebabs.</a:t>
            </a:r>
            <a:endParaRPr lang="en-GB" sz="1200" dirty="0">
              <a:solidFill>
                <a:schemeClr val="accent5">
                  <a:lumMod val="40000"/>
                  <a:lumOff val="60000"/>
                </a:schemeClr>
              </a:solidFill>
            </a:endParaRPr>
          </a:p>
          <a:p>
            <a:pPr marL="171450" lvl="0" indent="-171450" algn="just">
              <a:buFont typeface="Arial" panose="020B0604020202020204" pitchFamily="34" charset="0"/>
              <a:buChar char="•"/>
              <a:defRPr/>
            </a:pPr>
            <a:r>
              <a:rPr lang="en-GB" sz="1200" dirty="0">
                <a:solidFill>
                  <a:schemeClr val="accent5">
                    <a:lumMod val="40000"/>
                    <a:lumOff val="60000"/>
                  </a:schemeClr>
                </a:solidFill>
              </a:rPr>
              <a:t>Complimenting seasonal </a:t>
            </a:r>
            <a:r>
              <a:rPr lang="en-GB" sz="1200" dirty="0" smtClean="0">
                <a:solidFill>
                  <a:schemeClr val="accent5">
                    <a:lumMod val="40000"/>
                    <a:lumOff val="60000"/>
                  </a:schemeClr>
                </a:solidFill>
              </a:rPr>
              <a:t>compound salads.</a:t>
            </a:r>
          </a:p>
          <a:p>
            <a:pPr marL="171450" lvl="0" indent="-171450" algn="just">
              <a:buFont typeface="Arial" panose="020B0604020202020204" pitchFamily="34" charset="0"/>
              <a:buChar char="•"/>
              <a:defRPr/>
            </a:pPr>
            <a:r>
              <a:rPr lang="en-GB" sz="1200" dirty="0" smtClean="0">
                <a:solidFill>
                  <a:schemeClr val="accent5">
                    <a:lumMod val="40000"/>
                    <a:lumOff val="60000"/>
                  </a:schemeClr>
                </a:solidFill>
              </a:rPr>
              <a:t>Mixed leaf salad.</a:t>
            </a:r>
            <a:endParaRPr lang="en-GB" sz="1200" dirty="0">
              <a:solidFill>
                <a:schemeClr val="accent5">
                  <a:lumMod val="40000"/>
                  <a:lumOff val="60000"/>
                </a:schemeClr>
              </a:solidFill>
            </a:endParaRPr>
          </a:p>
          <a:p>
            <a:pPr marL="171450" lvl="0" indent="-171450" algn="just">
              <a:buFont typeface="Arial" panose="020B0604020202020204" pitchFamily="34" charset="0"/>
              <a:buChar char="•"/>
              <a:defRPr/>
            </a:pPr>
            <a:r>
              <a:rPr lang="en-GB" sz="1200" dirty="0">
                <a:solidFill>
                  <a:schemeClr val="accent5">
                    <a:lumMod val="40000"/>
                    <a:lumOff val="60000"/>
                  </a:schemeClr>
                </a:solidFill>
              </a:rPr>
              <a:t>Variety of fresh and dried artisan breads.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Table condiments such as </a:t>
            </a:r>
            <a:r>
              <a:rPr lang="en-GB" sz="1200" dirty="0" smtClean="0">
                <a:solidFill>
                  <a:schemeClr val="accent5">
                    <a:lumMod val="40000"/>
                    <a:lumOff val="60000"/>
                  </a:schemeClr>
                </a:solidFill>
              </a:rPr>
              <a:t>sauces, pickles </a:t>
            </a:r>
            <a:r>
              <a:rPr lang="en-GB" sz="1200" dirty="0">
                <a:solidFill>
                  <a:schemeClr val="accent5">
                    <a:lumMod val="40000"/>
                    <a:lumOff val="60000"/>
                  </a:schemeClr>
                </a:solidFill>
              </a:rPr>
              <a:t>&amp; chutneys.</a:t>
            </a:r>
          </a:p>
          <a:p>
            <a:pPr marL="171450" indent="-171450" algn="just">
              <a:buFont typeface="Arial" panose="020B0604020202020204" pitchFamily="34" charset="0"/>
              <a:buChar char="•"/>
            </a:pPr>
            <a:endParaRPr lang="en-GB" sz="1200" dirty="0" smtClean="0">
              <a:solidFill>
                <a:schemeClr val="accent5">
                  <a:lumMod val="40000"/>
                  <a:lumOff val="60000"/>
                </a:schemeClr>
              </a:solidFill>
            </a:endParaRPr>
          </a:p>
          <a:p>
            <a:pPr algn="just"/>
            <a:r>
              <a:rPr lang="en-GB" sz="1200" u="sng" dirty="0" smtClean="0">
                <a:solidFill>
                  <a:schemeClr val="accent5">
                    <a:lumMod val="40000"/>
                    <a:lumOff val="60000"/>
                  </a:schemeClr>
                </a:solidFill>
              </a:rPr>
              <a:t>Supplementary</a:t>
            </a:r>
          </a:p>
          <a:p>
            <a:pPr marL="171450" indent="-171450" algn="just">
              <a:buFont typeface="Arial" panose="020B0604020202020204" pitchFamily="34" charset="0"/>
              <a:buChar char="•"/>
            </a:pPr>
            <a:r>
              <a:rPr lang="en-GB" sz="1200" dirty="0" smtClean="0">
                <a:solidFill>
                  <a:schemeClr val="accent5">
                    <a:lumMod val="40000"/>
                    <a:lumOff val="60000"/>
                  </a:schemeClr>
                </a:solidFill>
              </a:rPr>
              <a:t>Homemade desserts – </a:t>
            </a:r>
            <a:r>
              <a:rPr lang="en-GB" sz="1200" dirty="0" smtClean="0">
                <a:solidFill>
                  <a:schemeClr val="accent5"/>
                </a:solidFill>
              </a:rPr>
              <a:t>additional £4.45pp.</a:t>
            </a:r>
          </a:p>
          <a:p>
            <a:pPr algn="just"/>
            <a:endParaRPr lang="en-GB" sz="1400" dirty="0" smtClean="0">
              <a:latin typeface="Bahnschrift Light SemiCondensed" panose="020B0502040204020203" pitchFamily="34" charset="0"/>
            </a:endParaRPr>
          </a:p>
          <a:p>
            <a:pPr algn="just"/>
            <a:endParaRPr lang="en-GB" sz="1400" dirty="0" smtClean="0">
              <a:latin typeface="Bahnschrift Light SemiCondensed" panose="020B0502040204020203" pitchFamily="34" charset="0"/>
            </a:endParaRPr>
          </a:p>
          <a:p>
            <a:pPr marL="171450" indent="-171450" algn="just">
              <a:buFont typeface="Arial" panose="020B0604020202020204" pitchFamily="34" charset="0"/>
              <a:buChar char="•"/>
            </a:pPr>
            <a:endParaRPr lang="en-GB" sz="14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9" name="TextBox 8"/>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0" name="TextBox 9"/>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60445" y="1347953"/>
            <a:ext cx="3591052" cy="239345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60445" y="3987510"/>
            <a:ext cx="3591052" cy="2393450"/>
          </a:xfrm>
          <a:prstGeom prst="rect">
            <a:avLst/>
          </a:prstGeom>
          <a:ln w="88900" cap="sq" cmpd="thickThin">
            <a:solidFill>
              <a:srgbClr val="000000"/>
            </a:solidFill>
            <a:prstDash val="solid"/>
            <a:miter lim="800000"/>
          </a:ln>
          <a:effectLst>
            <a:innerShdw blurRad="76200">
              <a:srgbClr val="000000"/>
            </a:innerShdw>
          </a:effectLst>
        </p:spPr>
      </p:pic>
      <p:sp>
        <p:nvSpPr>
          <p:cNvPr id="11"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2" name="TextBox 11"/>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3" name="Picture 12" descr="File:Instagram logo 2016.svg - Wikipedia"/>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1440638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78958" y="6433"/>
            <a:ext cx="8188038" cy="1138773"/>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The Head Chef’s Tempters!</a:t>
            </a:r>
          </a:p>
          <a:p>
            <a:r>
              <a:rPr lang="en-GB" sz="1200" dirty="0" smtClean="0">
                <a:solidFill>
                  <a:schemeClr val="accent5"/>
                </a:solidFill>
                <a:latin typeface="+mj-lt"/>
              </a:rPr>
              <a:t>If you would like to make your visit to Oxford a little more special, </a:t>
            </a:r>
          </a:p>
          <a:p>
            <a:r>
              <a:rPr lang="en-GB" sz="1200" dirty="0" smtClean="0">
                <a:solidFill>
                  <a:schemeClr val="accent5"/>
                </a:solidFill>
                <a:latin typeface="+mj-lt"/>
              </a:rPr>
              <a:t>please see what we have to offer below.</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9621" y="155553"/>
            <a:ext cx="1618007" cy="1597783"/>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446271" y="1525027"/>
            <a:ext cx="4747592" cy="5263429"/>
          </a:xfrm>
          <a:prstGeom prst="rect">
            <a:avLst/>
          </a:prstGeom>
          <a:noFill/>
        </p:spPr>
        <p:txBody>
          <a:bodyPr wrap="square" rtlCol="0">
            <a:spAutoFit/>
          </a:bodyPr>
          <a:lstStyle/>
          <a:p>
            <a:r>
              <a:rPr lang="en-GB" sz="1200" b="1" dirty="0" smtClean="0">
                <a:solidFill>
                  <a:schemeClr val="accent5"/>
                </a:solidFill>
              </a:rPr>
              <a:t>Chefs Table</a:t>
            </a:r>
            <a:endParaRPr lang="en-GB" sz="1200" dirty="0" smtClean="0">
              <a:solidFill>
                <a:schemeClr val="accent5"/>
              </a:solidFill>
            </a:endParaRPr>
          </a:p>
          <a:p>
            <a:endParaRPr lang="en-GB" sz="1200" dirty="0" smtClean="0">
              <a:solidFill>
                <a:schemeClr val="accent5">
                  <a:lumMod val="40000"/>
                  <a:lumOff val="60000"/>
                </a:schemeClr>
              </a:solidFill>
            </a:endParaRPr>
          </a:p>
          <a:p>
            <a:pPr algn="just"/>
            <a:r>
              <a:rPr lang="en-GB" sz="1200" dirty="0" smtClean="0">
                <a:solidFill>
                  <a:schemeClr val="accent5">
                    <a:lumMod val="40000"/>
                    <a:lumOff val="60000"/>
                  </a:schemeClr>
                </a:solidFill>
              </a:rPr>
              <a:t>This is a 4 to 6 course meal with paired wines. Dine exclusively inside our Ruth </a:t>
            </a:r>
            <a:r>
              <a:rPr lang="en-GB" sz="1200" dirty="0" err="1" smtClean="0">
                <a:solidFill>
                  <a:schemeClr val="accent5">
                    <a:lumMod val="40000"/>
                    <a:lumOff val="60000"/>
                  </a:schemeClr>
                </a:solidFill>
              </a:rPr>
              <a:t>Deech</a:t>
            </a:r>
            <a:r>
              <a:rPr lang="en-GB" sz="1200" dirty="0" smtClean="0">
                <a:solidFill>
                  <a:schemeClr val="accent5">
                    <a:lumMod val="40000"/>
                    <a:lumOff val="60000"/>
                  </a:schemeClr>
                </a:solidFill>
              </a:rPr>
              <a:t> kitchen whilst </a:t>
            </a:r>
            <a:r>
              <a:rPr lang="en-GB" sz="1200" dirty="0">
                <a:solidFill>
                  <a:schemeClr val="accent5">
                    <a:lumMod val="40000"/>
                    <a:lumOff val="60000"/>
                  </a:schemeClr>
                </a:solidFill>
              </a:rPr>
              <a:t>t</a:t>
            </a:r>
            <a:r>
              <a:rPr lang="en-GB" sz="1200" dirty="0" smtClean="0">
                <a:solidFill>
                  <a:schemeClr val="accent5">
                    <a:lumMod val="40000"/>
                    <a:lumOff val="60000"/>
                  </a:schemeClr>
                </a:solidFill>
              </a:rPr>
              <a:t>he chefs talk you through each course as they cook and plate up a bespoke tasting menu in front of you and your guests. As part of the experience, your menu will not be revealed to you until you arrive at the kitchen. </a:t>
            </a:r>
          </a:p>
          <a:p>
            <a:pPr algn="just"/>
            <a:r>
              <a:rPr lang="en-GB" sz="1200" dirty="0" smtClean="0">
                <a:solidFill>
                  <a:schemeClr val="accent5">
                    <a:lumMod val="40000"/>
                    <a:lumOff val="60000"/>
                  </a:schemeClr>
                </a:solidFill>
              </a:rPr>
              <a:t>Maximum of 6 people. Prices are £78.95 for 4 courses &amp; paired wines per person and £113.42 for 6 courses</a:t>
            </a:r>
            <a:r>
              <a:rPr lang="en-GB" sz="1200" dirty="0">
                <a:solidFill>
                  <a:schemeClr val="accent5">
                    <a:lumMod val="40000"/>
                    <a:lumOff val="60000"/>
                  </a:schemeClr>
                </a:solidFill>
              </a:rPr>
              <a:t> </a:t>
            </a:r>
            <a:r>
              <a:rPr lang="en-GB" sz="1200" dirty="0" smtClean="0">
                <a:solidFill>
                  <a:schemeClr val="accent5">
                    <a:lumMod val="40000"/>
                    <a:lumOff val="60000"/>
                  </a:schemeClr>
                </a:solidFill>
              </a:rPr>
              <a:t>&amp; paired wines per person.</a:t>
            </a:r>
          </a:p>
          <a:p>
            <a:pPr algn="just"/>
            <a:r>
              <a:rPr lang="en-GB" sz="1200" dirty="0" smtClean="0">
                <a:solidFill>
                  <a:schemeClr val="accent5">
                    <a:lumMod val="40000"/>
                    <a:lumOff val="60000"/>
                  </a:schemeClr>
                </a:solidFill>
              </a:rPr>
              <a:t>Please ask our Conference and Events team for more details.</a:t>
            </a:r>
          </a:p>
          <a:p>
            <a:endParaRPr lang="en-GB" sz="1200" dirty="0" smtClean="0">
              <a:solidFill>
                <a:schemeClr val="accent5">
                  <a:lumMod val="40000"/>
                  <a:lumOff val="60000"/>
                </a:schemeClr>
              </a:solidFill>
            </a:endParaRPr>
          </a:p>
          <a:p>
            <a:r>
              <a:rPr lang="en-GB" sz="1200" dirty="0" smtClean="0">
                <a:solidFill>
                  <a:schemeClr val="accent5"/>
                </a:solidFill>
              </a:rPr>
              <a:t>Sample menu</a:t>
            </a:r>
          </a:p>
          <a:p>
            <a:endParaRPr lang="en-GB" sz="1200" dirty="0" smtClean="0">
              <a:solidFill>
                <a:schemeClr val="accent5">
                  <a:lumMod val="40000"/>
                  <a:lumOff val="60000"/>
                </a:schemeClr>
              </a:solidFill>
            </a:endParaRPr>
          </a:p>
          <a:p>
            <a:pPr algn="ctr"/>
            <a:r>
              <a:rPr lang="en-GB" sz="1200" dirty="0" smtClean="0">
                <a:solidFill>
                  <a:schemeClr val="accent5">
                    <a:lumMod val="40000"/>
                    <a:lumOff val="60000"/>
                  </a:schemeClr>
                </a:solidFill>
              </a:rPr>
              <a:t>Fresh breads.</a:t>
            </a:r>
          </a:p>
          <a:p>
            <a:pPr algn="ctr"/>
            <a:endParaRPr lang="en-GB" sz="900" dirty="0">
              <a:solidFill>
                <a:schemeClr val="accent5">
                  <a:lumMod val="40000"/>
                  <a:lumOff val="60000"/>
                </a:schemeClr>
              </a:solidFill>
            </a:endParaRPr>
          </a:p>
          <a:p>
            <a:pPr algn="ctr">
              <a:lnSpc>
                <a:spcPct val="107000"/>
              </a:lnSpc>
              <a:spcAft>
                <a:spcPts val="800"/>
              </a:spcAft>
            </a:pP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Iberico</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a:t>
            </a: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Jamon</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tomato, local asparagus, black garlic, sourdough croutons.</a:t>
            </a:r>
            <a:endParaRPr lang="en-GB" sz="1200" dirty="0">
              <a:solidFill>
                <a:schemeClr val="accent5">
                  <a:lumMod val="40000"/>
                  <a:lumOff val="6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Beetroot tartare, cured egg yolk, whipped goat cheese.</a:t>
            </a:r>
          </a:p>
          <a:p>
            <a:pPr algn="ctr">
              <a:lnSpc>
                <a:spcPct val="107000"/>
              </a:lnSpc>
              <a:spcAft>
                <a:spcPts val="800"/>
              </a:spcAft>
            </a:pP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Seaweed set custard, fennel crème crab, samphire, </a:t>
            </a: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nori</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cracker.</a:t>
            </a:r>
            <a:endParaRPr lang="en-GB" sz="1200" dirty="0">
              <a:solidFill>
                <a:schemeClr val="accent5">
                  <a:lumMod val="40000"/>
                  <a:lumOff val="6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Presa</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a:t>
            </a: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Iberica</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thousand layer chips, </a:t>
            </a:r>
            <a:r>
              <a:rPr lang="en-GB" sz="1200" dirty="0" err="1" smtClean="0">
                <a:solidFill>
                  <a:schemeClr val="accent5">
                    <a:lumMod val="40000"/>
                    <a:lumOff val="60000"/>
                  </a:schemeClr>
                </a:solidFill>
                <a:ea typeface="Calibri" panose="020F0502020204030204" pitchFamily="34" charset="0"/>
                <a:cs typeface="Times New Roman" panose="02020603050405020304" pitchFamily="18" charset="0"/>
              </a:rPr>
              <a:t>membrillo</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 &amp; pickled walnut ketchup..</a:t>
            </a:r>
            <a:endParaRPr lang="en-GB" sz="1200" dirty="0">
              <a:solidFill>
                <a:schemeClr val="accent5">
                  <a:lumMod val="40000"/>
                  <a:lumOff val="6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GB" sz="1200" dirty="0">
                <a:solidFill>
                  <a:schemeClr val="accent5">
                    <a:lumMod val="40000"/>
                    <a:lumOff val="60000"/>
                  </a:schemeClr>
                </a:solidFill>
                <a:ea typeface="Calibri" panose="020F0502020204030204" pitchFamily="34" charset="0"/>
                <a:cs typeface="Times New Roman" panose="02020603050405020304" pitchFamily="18" charset="0"/>
              </a:rPr>
              <a:t>Brown butter brioche, </a:t>
            </a:r>
            <a:r>
              <a:rPr lang="en-GB" sz="1200" dirty="0" err="1">
                <a:solidFill>
                  <a:schemeClr val="accent5">
                    <a:lumMod val="40000"/>
                    <a:lumOff val="60000"/>
                  </a:schemeClr>
                </a:solidFill>
                <a:ea typeface="Calibri" panose="020F0502020204030204" pitchFamily="34" charset="0"/>
                <a:cs typeface="Times New Roman" panose="02020603050405020304" pitchFamily="18" charset="0"/>
              </a:rPr>
              <a:t>Brefu</a:t>
            </a:r>
            <a:r>
              <a:rPr lang="en-GB" sz="1200" dirty="0">
                <a:solidFill>
                  <a:schemeClr val="accent5">
                    <a:lumMod val="40000"/>
                    <a:lumOff val="60000"/>
                  </a:schemeClr>
                </a:solidFill>
                <a:ea typeface="Calibri" panose="020F0502020204030204" pitchFamily="34" charset="0"/>
                <a:cs typeface="Times New Roman" panose="02020603050405020304" pitchFamily="18" charset="0"/>
              </a:rPr>
              <a:t> Bach, rhubarb, lemon balm.</a:t>
            </a:r>
          </a:p>
          <a:p>
            <a:pPr algn="ctr">
              <a:lnSpc>
                <a:spcPct val="107000"/>
              </a:lnSpc>
              <a:spcAft>
                <a:spcPts val="800"/>
              </a:spcAft>
            </a:pP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Chocolate </a:t>
            </a:r>
            <a:r>
              <a:rPr lang="en-GB" sz="1200" dirty="0">
                <a:solidFill>
                  <a:schemeClr val="accent5">
                    <a:lumMod val="40000"/>
                    <a:lumOff val="60000"/>
                  </a:schemeClr>
                </a:solidFill>
                <a:ea typeface="Calibri" panose="020F0502020204030204" pitchFamily="34" charset="0"/>
                <a:cs typeface="Times New Roman" panose="02020603050405020304" pitchFamily="18" charset="0"/>
              </a:rPr>
              <a:t>mousse, chocolate &amp; hazelnut soil, poached orange, PX reduction</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a:t>
            </a:r>
          </a:p>
          <a:p>
            <a:pPr algn="ctr">
              <a:lnSpc>
                <a:spcPct val="107000"/>
              </a:lnSpc>
              <a:spcAft>
                <a:spcPts val="800"/>
              </a:spcAft>
            </a:pP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Coffee.</a:t>
            </a:r>
          </a:p>
          <a:p>
            <a:pPr>
              <a:lnSpc>
                <a:spcPct val="107000"/>
              </a:lnSpc>
              <a:spcAft>
                <a:spcPts val="800"/>
              </a:spcAft>
            </a:pPr>
            <a:endParaRPr lang="en-GB" sz="900" dirty="0">
              <a:latin typeface="Bahnschrift Light SemiCondensed" panose="020B0502040204020203"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2" name="TextBox 11"/>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4466" y="1962162"/>
            <a:ext cx="1623162" cy="121737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1004" y="3763461"/>
            <a:ext cx="1635229" cy="122642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0267" y="3388360"/>
            <a:ext cx="1630480" cy="1222860"/>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603" y="5211558"/>
            <a:ext cx="1637630" cy="1228222"/>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84495" y="842325"/>
            <a:ext cx="1635229" cy="1226421"/>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0267" y="4820046"/>
            <a:ext cx="1627361" cy="1619734"/>
          </a:xfrm>
          <a:prstGeom prst="rect">
            <a:avLst/>
          </a:prstGeom>
          <a:ln w="88900" cap="sq" cmpd="thickThin">
            <a:solidFill>
              <a:srgbClr val="000000"/>
            </a:solidFill>
            <a:prstDash val="solid"/>
            <a:miter lim="800000"/>
          </a:ln>
          <a:effectLst>
            <a:innerShdw blurRad="76200">
              <a:srgbClr val="000000"/>
            </a:innerShdw>
          </a:effec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88603" y="2318444"/>
            <a:ext cx="1631121" cy="1223341"/>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sp>
        <p:nvSpPr>
          <p:cNvPr id="18" name="Footer Placeholder 4"/>
          <p:cNvSpPr txBox="1">
            <a:spLocks/>
          </p:cNvSpPr>
          <p:nvPr/>
        </p:nvSpPr>
        <p:spPr>
          <a:xfrm rot="16200000">
            <a:off x="8375601" y="3215937"/>
            <a:ext cx="2270760" cy="296664"/>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050" dirty="0" smtClean="0">
                <a:solidFill>
                  <a:schemeClr val="accent5">
                    <a:lumMod val="40000"/>
                    <a:lumOff val="60000"/>
                  </a:schemeClr>
                </a:solidFill>
                <a:effectLst/>
              </a:rPr>
              <a:t>St Anne's Catering Brochure 2021</a:t>
            </a:r>
            <a:endParaRPr lang="en-GB" sz="1050" dirty="0">
              <a:solidFill>
                <a:schemeClr val="accent5">
                  <a:lumMod val="40000"/>
                  <a:lumOff val="60000"/>
                </a:schemeClr>
              </a:solidFill>
              <a:effectLst/>
            </a:endParaRPr>
          </a:p>
        </p:txBody>
      </p:sp>
      <p:sp>
        <p:nvSpPr>
          <p:cNvPr id="19" name="TextBox 18"/>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20" name="Picture 19" descr="File:Instagram logo 2016.svg - Wikipedia"/>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4124752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338845" y="116249"/>
            <a:ext cx="7572896" cy="769441"/>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The Head Chef’s Tempters!</a:t>
            </a:r>
            <a:endParaRPr lang="en-GB" sz="4400" dirty="0">
              <a:solidFill>
                <a:schemeClr val="accent5">
                  <a:lumMod val="40000"/>
                  <a:lumOff val="60000"/>
                </a:schemeClr>
              </a:solidFill>
              <a:latin typeface="+mj-lt"/>
            </a:endParaRPr>
          </a:p>
        </p:txBody>
      </p:sp>
      <p:sp>
        <p:nvSpPr>
          <p:cNvPr id="9" name="TextBox 8"/>
          <p:cNvSpPr txBox="1"/>
          <p:nvPr/>
        </p:nvSpPr>
        <p:spPr>
          <a:xfrm>
            <a:off x="468112" y="947246"/>
            <a:ext cx="6003872" cy="5062924"/>
          </a:xfrm>
          <a:prstGeom prst="rect">
            <a:avLst/>
          </a:prstGeom>
          <a:noFill/>
        </p:spPr>
        <p:txBody>
          <a:bodyPr wrap="square" rtlCol="0">
            <a:spAutoFit/>
          </a:bodyPr>
          <a:lstStyle/>
          <a:p>
            <a:pPr algn="just"/>
            <a:endParaRPr lang="en-GB" sz="1100" dirty="0" smtClean="0"/>
          </a:p>
          <a:p>
            <a:r>
              <a:rPr lang="en-GB" sz="1200" b="1" dirty="0" err="1">
                <a:solidFill>
                  <a:schemeClr val="accent5"/>
                </a:solidFill>
              </a:rPr>
              <a:t>Iberico</a:t>
            </a:r>
            <a:r>
              <a:rPr lang="en-GB" sz="1200" b="1" dirty="0">
                <a:solidFill>
                  <a:schemeClr val="accent5"/>
                </a:solidFill>
              </a:rPr>
              <a:t> </a:t>
            </a:r>
            <a:r>
              <a:rPr lang="en-GB" sz="1200" b="1" dirty="0" err="1" smtClean="0">
                <a:solidFill>
                  <a:schemeClr val="accent5"/>
                </a:solidFill>
              </a:rPr>
              <a:t>Jamon</a:t>
            </a:r>
            <a:endParaRPr lang="en-GB" sz="1200" b="1" dirty="0" smtClean="0">
              <a:solidFill>
                <a:schemeClr val="accent5"/>
              </a:solidFill>
            </a:endParaRPr>
          </a:p>
          <a:p>
            <a:r>
              <a:rPr lang="en-GB" sz="1200" dirty="0" smtClean="0">
                <a:solidFill>
                  <a:schemeClr val="accent5">
                    <a:lumMod val="40000"/>
                    <a:lumOff val="60000"/>
                  </a:schemeClr>
                </a:solidFill>
              </a:rPr>
              <a:t>To accompany your drinks reception:</a:t>
            </a:r>
          </a:p>
          <a:p>
            <a:endParaRPr lang="en-GB" sz="1200" dirty="0">
              <a:solidFill>
                <a:schemeClr val="accent5">
                  <a:lumMod val="40000"/>
                  <a:lumOff val="60000"/>
                </a:schemeClr>
              </a:solidFill>
            </a:endParaRPr>
          </a:p>
          <a:p>
            <a:r>
              <a:rPr lang="en-GB" sz="1200" dirty="0" err="1" smtClean="0">
                <a:solidFill>
                  <a:schemeClr val="accent5">
                    <a:lumMod val="40000"/>
                    <a:lumOff val="60000"/>
                  </a:schemeClr>
                </a:solidFill>
              </a:rPr>
              <a:t>Iberico</a:t>
            </a:r>
            <a:r>
              <a:rPr lang="en-GB" sz="1200" dirty="0" smtClean="0">
                <a:solidFill>
                  <a:schemeClr val="accent5">
                    <a:lumMod val="40000"/>
                    <a:lumOff val="60000"/>
                  </a:schemeClr>
                </a:solidFill>
              </a:rPr>
              <a:t> </a:t>
            </a:r>
            <a:r>
              <a:rPr lang="en-GB" sz="1200" dirty="0" err="1" smtClean="0">
                <a:solidFill>
                  <a:schemeClr val="accent5">
                    <a:lumMod val="40000"/>
                    <a:lumOff val="60000"/>
                  </a:schemeClr>
                </a:solidFill>
              </a:rPr>
              <a:t>Jamon</a:t>
            </a:r>
            <a:r>
              <a:rPr lang="en-GB" sz="1200" dirty="0" smtClean="0">
                <a:solidFill>
                  <a:schemeClr val="accent5">
                    <a:lumMod val="40000"/>
                    <a:lumOff val="60000"/>
                  </a:schemeClr>
                </a:solidFill>
              </a:rPr>
              <a:t> sourced from Huelva in Andalucía, carved </a:t>
            </a:r>
            <a:r>
              <a:rPr lang="en-GB" sz="1200" dirty="0">
                <a:solidFill>
                  <a:schemeClr val="accent5">
                    <a:lumMod val="40000"/>
                    <a:lumOff val="60000"/>
                  </a:schemeClr>
                </a:solidFill>
              </a:rPr>
              <a:t>in front of </a:t>
            </a:r>
            <a:r>
              <a:rPr lang="en-GB" sz="1200" dirty="0" smtClean="0">
                <a:solidFill>
                  <a:schemeClr val="accent5">
                    <a:lumMod val="40000"/>
                    <a:lumOff val="60000"/>
                  </a:schemeClr>
                </a:solidFill>
              </a:rPr>
              <a:t>you </a:t>
            </a:r>
            <a:r>
              <a:rPr lang="en-GB" sz="1200" dirty="0">
                <a:solidFill>
                  <a:schemeClr val="accent5">
                    <a:lumMod val="40000"/>
                    <a:lumOff val="60000"/>
                  </a:schemeClr>
                </a:solidFill>
              </a:rPr>
              <a:t>by </a:t>
            </a:r>
            <a:r>
              <a:rPr lang="en-GB" sz="1200" dirty="0" smtClean="0">
                <a:solidFill>
                  <a:schemeClr val="accent5">
                    <a:lumMod val="40000"/>
                    <a:lumOff val="60000"/>
                  </a:schemeClr>
                </a:solidFill>
              </a:rPr>
              <a:t>a specialist </a:t>
            </a:r>
            <a:r>
              <a:rPr lang="en-GB" sz="1200" dirty="0" err="1" smtClean="0">
                <a:solidFill>
                  <a:schemeClr val="accent5">
                    <a:lumMod val="40000"/>
                    <a:lumOff val="60000"/>
                  </a:schemeClr>
                </a:solidFill>
              </a:rPr>
              <a:t>jamon</a:t>
            </a:r>
            <a:r>
              <a:rPr lang="en-GB" sz="1200" dirty="0" smtClean="0">
                <a:solidFill>
                  <a:schemeClr val="accent5">
                    <a:lumMod val="40000"/>
                    <a:lumOff val="60000"/>
                  </a:schemeClr>
                </a:solidFill>
              </a:rPr>
              <a:t> </a:t>
            </a:r>
            <a:r>
              <a:rPr lang="en-GB" sz="1200" dirty="0" err="1" smtClean="0">
                <a:solidFill>
                  <a:schemeClr val="accent5">
                    <a:lumMod val="40000"/>
                    <a:lumOff val="60000"/>
                  </a:schemeClr>
                </a:solidFill>
              </a:rPr>
              <a:t>cortador</a:t>
            </a:r>
            <a:r>
              <a:rPr lang="en-GB" sz="1200" dirty="0" smtClean="0">
                <a:solidFill>
                  <a:schemeClr val="accent5">
                    <a:lumMod val="40000"/>
                    <a:lumOff val="60000"/>
                  </a:schemeClr>
                </a:solidFill>
              </a:rPr>
              <a:t> </a:t>
            </a:r>
            <a:r>
              <a:rPr lang="en-GB" sz="1200" dirty="0">
                <a:solidFill>
                  <a:schemeClr val="accent5">
                    <a:lumMod val="40000"/>
                    <a:lumOff val="60000"/>
                  </a:schemeClr>
                </a:solidFill>
              </a:rPr>
              <a:t>from Oxfordshire Spanish Ham Experience. </a:t>
            </a:r>
            <a:r>
              <a:rPr lang="en-GB" sz="1200" dirty="0" smtClean="0">
                <a:solidFill>
                  <a:schemeClr val="accent5">
                    <a:lumMod val="40000"/>
                    <a:lumOff val="60000"/>
                  </a:schemeClr>
                </a:solidFill>
              </a:rPr>
              <a:t> If this is something you wish to consider we would require you to </a:t>
            </a:r>
            <a:r>
              <a:rPr lang="en-GB" sz="1200" dirty="0">
                <a:solidFill>
                  <a:schemeClr val="accent5">
                    <a:lumMod val="40000"/>
                    <a:lumOff val="60000"/>
                  </a:schemeClr>
                </a:solidFill>
              </a:rPr>
              <a:t>pre order </a:t>
            </a:r>
            <a:r>
              <a:rPr lang="en-GB" sz="1200" dirty="0" smtClean="0">
                <a:solidFill>
                  <a:schemeClr val="accent5">
                    <a:lumMod val="40000"/>
                    <a:lumOff val="60000"/>
                  </a:schemeClr>
                </a:solidFill>
              </a:rPr>
              <a:t>4 </a:t>
            </a:r>
            <a:r>
              <a:rPr lang="en-GB" sz="1200" dirty="0">
                <a:solidFill>
                  <a:schemeClr val="accent5">
                    <a:lumMod val="40000"/>
                    <a:lumOff val="60000"/>
                  </a:schemeClr>
                </a:solidFill>
              </a:rPr>
              <a:t>weeks </a:t>
            </a:r>
            <a:r>
              <a:rPr lang="en-GB" sz="1200" dirty="0" smtClean="0">
                <a:solidFill>
                  <a:schemeClr val="accent5">
                    <a:lumMod val="40000"/>
                    <a:lumOff val="60000"/>
                  </a:schemeClr>
                </a:solidFill>
              </a:rPr>
              <a:t>in advance. Prices are per whole </a:t>
            </a:r>
            <a:r>
              <a:rPr lang="en-GB" sz="1200" dirty="0" err="1" smtClean="0">
                <a:solidFill>
                  <a:schemeClr val="accent5">
                    <a:lumMod val="40000"/>
                    <a:lumOff val="60000"/>
                  </a:schemeClr>
                </a:solidFill>
              </a:rPr>
              <a:t>jamon</a:t>
            </a:r>
            <a:r>
              <a:rPr lang="en-GB" sz="1200" dirty="0" smtClean="0">
                <a:solidFill>
                  <a:schemeClr val="accent5">
                    <a:lumMod val="40000"/>
                    <a:lumOff val="60000"/>
                  </a:schemeClr>
                </a:solidFill>
              </a:rPr>
              <a:t> of which one will serve 80 to 100 guests.</a:t>
            </a:r>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Eiriz </a:t>
            </a:r>
            <a:r>
              <a:rPr lang="en-GB" sz="1200" dirty="0" err="1">
                <a:solidFill>
                  <a:schemeClr val="accent5">
                    <a:lumMod val="40000"/>
                    <a:lumOff val="60000"/>
                  </a:schemeClr>
                </a:solidFill>
              </a:rPr>
              <a:t>cebo</a:t>
            </a:r>
            <a:r>
              <a:rPr lang="en-GB" sz="1200" dirty="0">
                <a:solidFill>
                  <a:schemeClr val="accent5">
                    <a:lumMod val="40000"/>
                    <a:lumOff val="60000"/>
                  </a:schemeClr>
                </a:solidFill>
              </a:rPr>
              <a:t> de campo £</a:t>
            </a:r>
            <a:r>
              <a:rPr lang="en-GB" sz="1200" dirty="0" smtClean="0">
                <a:solidFill>
                  <a:schemeClr val="accent5">
                    <a:lumMod val="40000"/>
                    <a:lumOff val="60000"/>
                  </a:schemeClr>
                </a:solidFill>
              </a:rPr>
              <a:t>700. </a:t>
            </a:r>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Eiriz </a:t>
            </a:r>
            <a:r>
              <a:rPr lang="en-GB" sz="1200" dirty="0" err="1">
                <a:solidFill>
                  <a:schemeClr val="accent5">
                    <a:lumMod val="40000"/>
                    <a:lumOff val="60000"/>
                  </a:schemeClr>
                </a:solidFill>
              </a:rPr>
              <a:t>Bellota</a:t>
            </a:r>
            <a:r>
              <a:rPr lang="en-GB" sz="1200" dirty="0">
                <a:solidFill>
                  <a:schemeClr val="accent5">
                    <a:lumMod val="40000"/>
                    <a:lumOff val="60000"/>
                  </a:schemeClr>
                </a:solidFill>
              </a:rPr>
              <a:t> 100%  £</a:t>
            </a:r>
            <a:r>
              <a:rPr lang="en-GB" sz="1200" dirty="0" smtClean="0">
                <a:solidFill>
                  <a:schemeClr val="accent5">
                    <a:lumMod val="40000"/>
                    <a:lumOff val="60000"/>
                  </a:schemeClr>
                </a:solidFill>
              </a:rPr>
              <a:t>1000.</a:t>
            </a:r>
            <a:endParaRPr lang="en-GB" sz="1200" dirty="0">
              <a:solidFill>
                <a:schemeClr val="accent5">
                  <a:lumMod val="40000"/>
                  <a:lumOff val="60000"/>
                </a:schemeClr>
              </a:solidFill>
            </a:endParaRPr>
          </a:p>
          <a:p>
            <a:pPr algn="just"/>
            <a:endParaRPr lang="en-GB" sz="1200" dirty="0" smtClean="0">
              <a:solidFill>
                <a:schemeClr val="accent5">
                  <a:lumMod val="40000"/>
                  <a:lumOff val="60000"/>
                </a:schemeClr>
              </a:solidFill>
            </a:endParaRPr>
          </a:p>
          <a:p>
            <a:pPr algn="just"/>
            <a:endParaRPr lang="en-GB" sz="1200" dirty="0" smtClean="0">
              <a:solidFill>
                <a:schemeClr val="accent5">
                  <a:lumMod val="40000"/>
                  <a:lumOff val="60000"/>
                </a:schemeClr>
              </a:solidFill>
            </a:endParaRPr>
          </a:p>
          <a:p>
            <a:pPr algn="just"/>
            <a:endParaRPr lang="en-GB" sz="1200" dirty="0" smtClean="0">
              <a:solidFill>
                <a:schemeClr val="accent5">
                  <a:lumMod val="40000"/>
                  <a:lumOff val="60000"/>
                </a:schemeClr>
              </a:solidFill>
            </a:endParaRPr>
          </a:p>
          <a:p>
            <a:pPr algn="just"/>
            <a:r>
              <a:rPr lang="en-GB" sz="1200" b="1" dirty="0" smtClean="0">
                <a:solidFill>
                  <a:schemeClr val="accent5"/>
                </a:solidFill>
              </a:rPr>
              <a:t>Exclusive summer dining on our roof garden</a:t>
            </a:r>
          </a:p>
          <a:p>
            <a:pPr algn="just"/>
            <a:endParaRPr lang="en-GB" sz="1200" b="1" dirty="0" smtClean="0">
              <a:solidFill>
                <a:schemeClr val="accent5">
                  <a:lumMod val="40000"/>
                  <a:lumOff val="60000"/>
                </a:schemeClr>
              </a:solidFill>
            </a:endParaRPr>
          </a:p>
          <a:p>
            <a:pPr algn="just"/>
            <a:r>
              <a:rPr lang="en-GB" sz="1200" dirty="0" smtClean="0">
                <a:solidFill>
                  <a:schemeClr val="accent5">
                    <a:lumMod val="40000"/>
                    <a:lumOff val="60000"/>
                  </a:schemeClr>
                </a:solidFill>
              </a:rPr>
              <a:t>To make your visit to Oxford a little unique </a:t>
            </a:r>
          </a:p>
          <a:p>
            <a:pPr marL="171450" indent="-171450" algn="just">
              <a:buFont typeface="Arial" panose="020B0604020202020204" pitchFamily="34" charset="0"/>
              <a:buChar char="•"/>
            </a:pPr>
            <a:r>
              <a:rPr lang="en-GB" sz="1200" dirty="0" smtClean="0">
                <a:solidFill>
                  <a:schemeClr val="accent5">
                    <a:lumMod val="40000"/>
                    <a:lumOff val="60000"/>
                  </a:schemeClr>
                </a:solidFill>
              </a:rPr>
              <a:t>You can choose from the hot or cold grazing table, working lunches or drinks reception with </a:t>
            </a:r>
            <a:r>
              <a:rPr lang="en-GB" sz="1200" dirty="0" err="1" smtClean="0">
                <a:solidFill>
                  <a:schemeClr val="accent5">
                    <a:lumMod val="40000"/>
                    <a:lumOff val="60000"/>
                  </a:schemeClr>
                </a:solidFill>
              </a:rPr>
              <a:t>pintxo</a:t>
            </a:r>
            <a:r>
              <a:rPr lang="en-GB" sz="1200" dirty="0" smtClean="0">
                <a:solidFill>
                  <a:schemeClr val="accent5">
                    <a:lumMod val="40000"/>
                    <a:lumOff val="60000"/>
                  </a:schemeClr>
                </a:solidFill>
              </a:rPr>
              <a:t>. </a:t>
            </a:r>
          </a:p>
          <a:p>
            <a:pPr marL="171450" indent="-171450" algn="just">
              <a:buFont typeface="Arial" panose="020B0604020202020204" pitchFamily="34" charset="0"/>
              <a:buChar char="•"/>
            </a:pPr>
            <a:r>
              <a:rPr lang="en-GB" sz="1200" dirty="0" smtClean="0">
                <a:solidFill>
                  <a:schemeClr val="accent5">
                    <a:lumMod val="40000"/>
                    <a:lumOff val="60000"/>
                  </a:schemeClr>
                </a:solidFill>
              </a:rPr>
              <a:t>Maximum </a:t>
            </a:r>
            <a:r>
              <a:rPr lang="en-GB" sz="1200" dirty="0">
                <a:solidFill>
                  <a:schemeClr val="accent5">
                    <a:lumMod val="40000"/>
                    <a:lumOff val="60000"/>
                  </a:schemeClr>
                </a:solidFill>
              </a:rPr>
              <a:t>of 10 to 20 </a:t>
            </a:r>
            <a:r>
              <a:rPr lang="en-GB" sz="1200" dirty="0" smtClean="0">
                <a:solidFill>
                  <a:schemeClr val="accent5">
                    <a:lumMod val="40000"/>
                    <a:lumOff val="60000"/>
                  </a:schemeClr>
                </a:solidFill>
              </a:rPr>
              <a:t>people.</a:t>
            </a:r>
          </a:p>
          <a:p>
            <a:pPr algn="just"/>
            <a:r>
              <a:rPr lang="en-GB" sz="1200" dirty="0" smtClean="0">
                <a:solidFill>
                  <a:schemeClr val="accent5">
                    <a:lumMod val="40000"/>
                    <a:lumOff val="60000"/>
                  </a:schemeClr>
                </a:solidFill>
              </a:rPr>
              <a:t>Exclusive hire of the roof garden start from £100.00</a:t>
            </a:r>
            <a:endParaRPr lang="en-GB" sz="1200" dirty="0">
              <a:solidFill>
                <a:schemeClr val="accent5">
                  <a:lumMod val="40000"/>
                  <a:lumOff val="60000"/>
                </a:schemeClr>
              </a:solidFill>
            </a:endParaRPr>
          </a:p>
          <a:p>
            <a:pPr algn="just"/>
            <a:endParaRPr lang="en-GB" sz="1200" dirty="0" smtClean="0">
              <a:solidFill>
                <a:schemeClr val="accent5">
                  <a:lumMod val="40000"/>
                  <a:lumOff val="60000"/>
                </a:schemeClr>
              </a:solidFill>
            </a:endParaRP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Please speak to our Conference and Events team if you would like to have any of the VIP extras and they will be happy to help and advise you.</a:t>
            </a:r>
          </a:p>
          <a:p>
            <a:pPr algn="just"/>
            <a:endParaRPr lang="en-GB" sz="1200" dirty="0">
              <a:latin typeface="Bahnschrift Light SemiCondensed" panose="020B0502040204020203" pitchFamily="34" charset="0"/>
            </a:endParaRPr>
          </a:p>
          <a:p>
            <a:pPr algn="just"/>
            <a:endParaRPr lang="en-GB" sz="1200" dirty="0" smtClean="0">
              <a:latin typeface="Bahnschrift Light SemiCondensed" panose="020B0502040204020203"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2" name="TextBox 11"/>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39258" y="1853824"/>
            <a:ext cx="875593" cy="131339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28149" y="1857729"/>
            <a:ext cx="870386" cy="130558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41069" y="3379621"/>
            <a:ext cx="1957466" cy="1305445"/>
          </a:xfrm>
          <a:prstGeom prst="rect">
            <a:avLst/>
          </a:prstGeom>
          <a:ln w="88900" cap="sq" cmpd="thickThin">
            <a:solidFill>
              <a:srgbClr val="000000"/>
            </a:solidFill>
            <a:prstDash val="solid"/>
            <a:miter lim="800000"/>
          </a:ln>
          <a:effectLst>
            <a:innerShdw blurRad="76200">
              <a:srgbClr val="000000"/>
            </a:innerShdw>
          </a:effectLst>
        </p:spPr>
      </p:pic>
      <p:sp>
        <p:nvSpPr>
          <p:cNvPr id="15" name="TextBox 14"/>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1069" y="370295"/>
            <a:ext cx="1957466" cy="130465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41068" y="4823488"/>
            <a:ext cx="1951477" cy="1333918"/>
          </a:xfrm>
          <a:prstGeom prst="rect">
            <a:avLst/>
          </a:prstGeom>
          <a:ln w="88900" cap="sq" cmpd="thickThin">
            <a:solidFill>
              <a:srgbClr val="000000"/>
            </a:solidFill>
            <a:prstDash val="solid"/>
            <a:miter lim="800000"/>
          </a:ln>
          <a:effectLst>
            <a:innerShdw blurRad="76200">
              <a:srgbClr val="000000"/>
            </a:innerShdw>
          </a:effectLst>
        </p:spPr>
      </p:pic>
      <p:sp>
        <p:nvSpPr>
          <p:cNvPr id="13" name="Footer Placeholder 4"/>
          <p:cNvSpPr txBox="1">
            <a:spLocks/>
          </p:cNvSpPr>
          <p:nvPr/>
        </p:nvSpPr>
        <p:spPr>
          <a:xfrm rot="16200000">
            <a:off x="8375601" y="3215937"/>
            <a:ext cx="2270760" cy="296664"/>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050" dirty="0" smtClean="0">
                <a:solidFill>
                  <a:schemeClr val="accent5">
                    <a:lumMod val="40000"/>
                    <a:lumOff val="60000"/>
                  </a:schemeClr>
                </a:solidFill>
                <a:effectLst/>
              </a:rPr>
              <a:t>St Anne's Catering Brochure 2021</a:t>
            </a:r>
            <a:endParaRPr lang="en-GB" sz="1050" dirty="0">
              <a:solidFill>
                <a:schemeClr val="accent5">
                  <a:lumMod val="40000"/>
                  <a:lumOff val="60000"/>
                </a:schemeClr>
              </a:solidFill>
              <a:effectLst/>
            </a:endParaRPr>
          </a:p>
        </p:txBody>
      </p:sp>
      <p:sp>
        <p:nvSpPr>
          <p:cNvPr id="17" name="TextBox 16"/>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8" name="Picture 17" descr="File:Instagram logo 2016.svg - Wikipedia"/>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1346244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4" name="TextBox 3"/>
          <p:cNvSpPr txBox="1"/>
          <p:nvPr/>
        </p:nvSpPr>
        <p:spPr>
          <a:xfrm>
            <a:off x="469590" y="1504284"/>
            <a:ext cx="4651050" cy="3339376"/>
          </a:xfrm>
          <a:prstGeom prst="rect">
            <a:avLst/>
          </a:prstGeom>
          <a:noFill/>
        </p:spPr>
        <p:txBody>
          <a:bodyPr wrap="square" rtlCol="0">
            <a:spAutoFit/>
          </a:bodyPr>
          <a:lstStyle/>
          <a:p>
            <a:pPr algn="just"/>
            <a:r>
              <a:rPr lang="en-GB" sz="1200" dirty="0" smtClean="0">
                <a:solidFill>
                  <a:schemeClr val="accent5">
                    <a:lumMod val="40000"/>
                    <a:lumOff val="60000"/>
                  </a:schemeClr>
                </a:solidFill>
              </a:rPr>
              <a:t>Tea &amp; coffee	</a:t>
            </a:r>
            <a:r>
              <a:rPr lang="en-GB" sz="1200" dirty="0">
                <a:solidFill>
                  <a:schemeClr val="accent5">
                    <a:lumMod val="40000"/>
                    <a:lumOff val="60000"/>
                  </a:schemeClr>
                </a:solidFill>
              </a:rPr>
              <a:t> </a:t>
            </a:r>
            <a:r>
              <a:rPr lang="en-GB" sz="1200" dirty="0" smtClean="0">
                <a:solidFill>
                  <a:schemeClr val="accent5">
                    <a:lumMod val="40000"/>
                    <a:lumOff val="60000"/>
                  </a:schemeClr>
                </a:solidFill>
              </a:rPr>
              <a:t>                                                   -        £2.39/person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Tea &amp; coffee with biscuits</a:t>
            </a:r>
            <a:r>
              <a:rPr lang="en-GB" sz="1200" dirty="0">
                <a:solidFill>
                  <a:schemeClr val="accent5">
                    <a:lumMod val="40000"/>
                    <a:lumOff val="60000"/>
                  </a:schemeClr>
                </a:solidFill>
              </a:rPr>
              <a:t> </a:t>
            </a:r>
            <a:r>
              <a:rPr lang="en-GB" sz="1200" dirty="0" smtClean="0">
                <a:solidFill>
                  <a:schemeClr val="accent5">
                    <a:lumMod val="40000"/>
                    <a:lumOff val="60000"/>
                  </a:schemeClr>
                </a:solidFill>
              </a:rPr>
              <a:t>                                  -        £3.97/person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Tea &amp; coffee with cake                                        -        £6.84/person</a:t>
            </a:r>
          </a:p>
          <a:p>
            <a:pPr algn="just"/>
            <a:endParaRPr lang="en-GB" sz="1200" dirty="0" smtClean="0">
              <a:solidFill>
                <a:schemeClr val="accent5">
                  <a:lumMod val="40000"/>
                  <a:lumOff val="60000"/>
                </a:schemeClr>
              </a:solidFill>
            </a:endParaRPr>
          </a:p>
          <a:p>
            <a:pPr algn="just"/>
            <a:r>
              <a:rPr lang="en-GB" sz="1200" dirty="0" smtClean="0">
                <a:solidFill>
                  <a:schemeClr val="accent5">
                    <a:lumMod val="40000"/>
                    <a:lumOff val="60000"/>
                  </a:schemeClr>
                </a:solidFill>
              </a:rPr>
              <a:t>Tea &amp; coffee with Danish pastries                     -        £6.84/person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Tea</a:t>
            </a:r>
            <a:r>
              <a:rPr lang="en-GB" sz="1200" dirty="0">
                <a:solidFill>
                  <a:schemeClr val="accent5">
                    <a:lumMod val="40000"/>
                    <a:lumOff val="60000"/>
                  </a:schemeClr>
                </a:solidFill>
              </a:rPr>
              <a:t> </a:t>
            </a:r>
            <a:r>
              <a:rPr lang="en-GB" sz="1200" dirty="0" smtClean="0">
                <a:solidFill>
                  <a:schemeClr val="accent5">
                    <a:lumMod val="40000"/>
                    <a:lumOff val="60000"/>
                  </a:schemeClr>
                </a:solidFill>
              </a:rPr>
              <a:t>&amp; coffee with scones, jam &amp; cream             -        £6.84/person</a:t>
            </a:r>
            <a:endParaRPr lang="en-GB" sz="1200" dirty="0">
              <a:solidFill>
                <a:schemeClr val="accent5">
                  <a:lumMod val="40000"/>
                  <a:lumOff val="60000"/>
                </a:schemeClr>
              </a:solidFill>
            </a:endParaRPr>
          </a:p>
          <a:p>
            <a:pPr algn="just"/>
            <a:endParaRPr lang="en-GB" sz="1200" dirty="0" smtClean="0">
              <a:solidFill>
                <a:schemeClr val="accent5">
                  <a:lumMod val="40000"/>
                  <a:lumOff val="60000"/>
                </a:schemeClr>
              </a:solidFill>
            </a:endParaRPr>
          </a:p>
          <a:p>
            <a:pPr algn="just"/>
            <a:r>
              <a:rPr lang="en-GB" sz="1200" dirty="0" smtClean="0">
                <a:solidFill>
                  <a:schemeClr val="accent5">
                    <a:lumMod val="40000"/>
                    <a:lumOff val="60000"/>
                  </a:schemeClr>
                </a:solidFill>
              </a:rPr>
              <a:t>Fruit bowl                                                            -        £1.89/person</a:t>
            </a:r>
          </a:p>
          <a:p>
            <a:pPr algn="just"/>
            <a:endParaRPr lang="en-GB" sz="1200" dirty="0">
              <a:solidFill>
                <a:schemeClr val="accent5">
                  <a:lumMod val="40000"/>
                  <a:lumOff val="60000"/>
                </a:schemeClr>
              </a:solidFill>
            </a:endParaRPr>
          </a:p>
          <a:p>
            <a:pPr algn="just"/>
            <a:r>
              <a:rPr lang="en-GB" sz="1200" dirty="0" smtClean="0">
                <a:solidFill>
                  <a:schemeClr val="accent5">
                    <a:lumMod val="40000"/>
                    <a:lumOff val="60000"/>
                  </a:schemeClr>
                </a:solidFill>
              </a:rPr>
              <a:t>Cut fruit platter                                                   -       £3.18/person</a:t>
            </a:r>
            <a:endParaRPr lang="en-GB" sz="1200" dirty="0">
              <a:solidFill>
                <a:schemeClr val="accent5">
                  <a:lumMod val="40000"/>
                  <a:lumOff val="60000"/>
                </a:schemeClr>
              </a:solidFill>
            </a:endParaRPr>
          </a:p>
          <a:p>
            <a:pPr algn="just"/>
            <a:endParaRPr lang="en-GB" sz="1200" dirty="0" smtClean="0">
              <a:latin typeface="Bahnschrift Light SemiCondensed" panose="020B0502040204020203" pitchFamily="34" charset="0"/>
            </a:endParaRPr>
          </a:p>
          <a:p>
            <a:pPr lvl="1"/>
            <a:r>
              <a:rPr lang="en-GB" sz="1200" dirty="0" smtClean="0">
                <a:latin typeface="Bahnschrift Light SemiCondensed" panose="020B0502040204020203" pitchFamily="34" charset="0"/>
              </a:rPr>
              <a:t> </a:t>
            </a:r>
            <a:endParaRPr lang="en-GB" sz="1200" dirty="0">
              <a:latin typeface="Bahnschrift Light SemiCondensed" panose="020B0502040204020203" pitchFamily="34" charset="0"/>
            </a:endParaRPr>
          </a:p>
          <a:p>
            <a:pPr algn="just"/>
            <a:endParaRPr lang="en-GB" sz="1200" dirty="0" smtClean="0">
              <a:latin typeface="Bahnschrift Light SemiCondensed" panose="020B0502040204020203" pitchFamily="34" charset="0"/>
            </a:endParaRPr>
          </a:p>
          <a:p>
            <a:pPr algn="just"/>
            <a:endParaRPr lang="en-GB" sz="1100" dirty="0" smtClean="0">
              <a:latin typeface="Bahnschrift Light SemiCondensed" panose="020B0502040204020203" pitchFamily="34" charset="0"/>
            </a:endParaRPr>
          </a:p>
        </p:txBody>
      </p:sp>
      <p:sp>
        <p:nvSpPr>
          <p:cNvPr id="5" name="TextBox 4"/>
          <p:cNvSpPr txBox="1"/>
          <p:nvPr/>
        </p:nvSpPr>
        <p:spPr>
          <a:xfrm>
            <a:off x="440398" y="134104"/>
            <a:ext cx="7219683" cy="938719"/>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Liquid Refreshments</a:t>
            </a:r>
          </a:p>
          <a:p>
            <a:endParaRPr lang="en-GB" sz="1100" dirty="0" smtClean="0"/>
          </a:p>
        </p:txBody>
      </p:sp>
      <p:sp>
        <p:nvSpPr>
          <p:cNvPr id="9" name="TextBox 8"/>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0" name="TextBox 9"/>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347069" y="1937026"/>
            <a:ext cx="5190287" cy="3461881"/>
          </a:xfrm>
          <a:prstGeom prst="rect">
            <a:avLst/>
          </a:prstGeom>
          <a:ln w="88900" cap="sq" cmpd="thickThin">
            <a:solidFill>
              <a:srgbClr val="000000"/>
            </a:solidFill>
            <a:prstDash val="solid"/>
            <a:miter lim="800000"/>
          </a:ln>
          <a:effectLst>
            <a:innerShdw blurRad="76200">
              <a:srgbClr val="000000"/>
            </a:innerShdw>
          </a:effectLst>
        </p:spPr>
      </p:pic>
      <p:sp>
        <p:nvSpPr>
          <p:cNvPr id="11" name="Footer Placeholder 4"/>
          <p:cNvSpPr txBox="1">
            <a:spLocks/>
          </p:cNvSpPr>
          <p:nvPr/>
        </p:nvSpPr>
        <p:spPr>
          <a:xfrm rot="16200000">
            <a:off x="8375601" y="3215937"/>
            <a:ext cx="2270760" cy="296664"/>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050" dirty="0" smtClean="0">
                <a:solidFill>
                  <a:schemeClr val="accent5">
                    <a:lumMod val="40000"/>
                    <a:lumOff val="60000"/>
                  </a:schemeClr>
                </a:solidFill>
                <a:effectLst/>
              </a:rPr>
              <a:t>St Anne's Catering Brochure 2021</a:t>
            </a:r>
            <a:endParaRPr lang="en-GB" sz="1050" dirty="0">
              <a:solidFill>
                <a:schemeClr val="accent5">
                  <a:lumMod val="40000"/>
                  <a:lumOff val="60000"/>
                </a:schemeClr>
              </a:solidFill>
              <a:effectLst/>
            </a:endParaRPr>
          </a:p>
        </p:txBody>
      </p:sp>
      <p:sp>
        <p:nvSpPr>
          <p:cNvPr id="12" name="TextBox 11"/>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3" name="Picture 12" descr="File:Instagram logo 2016.svg - Wikipedia"/>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579629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7" name="TextBox 6"/>
          <p:cNvSpPr txBox="1"/>
          <p:nvPr/>
        </p:nvSpPr>
        <p:spPr>
          <a:xfrm>
            <a:off x="2222735" y="-37780"/>
            <a:ext cx="3586177" cy="1107996"/>
          </a:xfrm>
          <a:prstGeom prst="rect">
            <a:avLst/>
          </a:prstGeom>
          <a:noFill/>
          <a:effectLst>
            <a:outerShdw blurRad="50800" dist="50800" dir="5400000" algn="ctr" rotWithShape="0">
              <a:srgbClr val="000000"/>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chemeClr val="accent5">
                    <a:lumMod val="40000"/>
                    <a:lumOff val="60000"/>
                  </a:schemeClr>
                </a:solidFill>
                <a:effectLst/>
                <a:uLnTx/>
                <a:uFillTx/>
                <a:latin typeface="+mj-lt"/>
                <a:ea typeface="+mn-ea"/>
                <a:cs typeface="+mn-cs"/>
              </a:rPr>
              <a:t>STACS</a:t>
            </a:r>
            <a:endParaRPr kumimoji="0" lang="en-GB" sz="6600" b="0" i="0" u="none" strike="noStrike" kern="1200" cap="none" spc="0" normalizeH="0" baseline="0" noProof="0" dirty="0">
              <a:ln>
                <a:noFill/>
              </a:ln>
              <a:solidFill>
                <a:schemeClr val="accent5">
                  <a:lumMod val="40000"/>
                  <a:lumOff val="60000"/>
                </a:schemeClr>
              </a:solidFill>
              <a:effectLst/>
              <a:uLnTx/>
              <a:uFillTx/>
              <a:latin typeface="+mj-lt"/>
              <a:ea typeface="+mn-ea"/>
              <a:cs typeface="+mn-cs"/>
            </a:endParaRPr>
          </a:p>
        </p:txBody>
      </p:sp>
      <p:sp>
        <p:nvSpPr>
          <p:cNvPr id="8" name="TextBox 7"/>
          <p:cNvSpPr txBox="1"/>
          <p:nvPr/>
        </p:nvSpPr>
        <p:spPr>
          <a:xfrm>
            <a:off x="5808912" y="167152"/>
            <a:ext cx="384963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5"/>
                </a:solidFill>
                <a:effectLst/>
                <a:uLnTx/>
                <a:uFillTx/>
                <a:latin typeface="+mj-lt"/>
              </a:rPr>
              <a:t>Monday – </a:t>
            </a:r>
            <a:r>
              <a:rPr kumimoji="0" lang="en-GB" b="1" i="0" u="none" strike="noStrike" kern="1200" cap="none" spc="0" normalizeH="0" baseline="0" noProof="0" dirty="0" smtClean="0">
                <a:ln>
                  <a:noFill/>
                </a:ln>
                <a:solidFill>
                  <a:schemeClr val="accent5"/>
                </a:solidFill>
                <a:effectLst/>
                <a:uLnTx/>
                <a:uFillTx/>
                <a:latin typeface="+mj-lt"/>
              </a:rPr>
              <a:t>Sunday </a:t>
            </a:r>
          </a:p>
          <a:p>
            <a:pPr lvl="0" defTabSz="457200">
              <a:defRPr/>
            </a:pPr>
            <a:r>
              <a:rPr lang="en-GB" sz="1400" dirty="0">
                <a:solidFill>
                  <a:schemeClr val="accent5">
                    <a:lumMod val="40000"/>
                    <a:lumOff val="60000"/>
                  </a:schemeClr>
                </a:solidFill>
                <a:latin typeface="+mj-lt"/>
              </a:rPr>
              <a:t>Open 6pm – 8pm </a:t>
            </a:r>
            <a:r>
              <a:rPr lang="en-GB" sz="1400" dirty="0" smtClean="0">
                <a:solidFill>
                  <a:schemeClr val="accent5">
                    <a:lumMod val="40000"/>
                    <a:lumOff val="60000"/>
                  </a:schemeClr>
                </a:solidFill>
                <a:latin typeface="+mj-lt"/>
              </a:rPr>
              <a:t>(</a:t>
            </a:r>
            <a:r>
              <a:rPr kumimoji="0" lang="en-GB" sz="1400" i="0" u="none" strike="noStrike" kern="1200" cap="none" spc="0" normalizeH="0" baseline="0" noProof="0" dirty="0" smtClean="0">
                <a:ln>
                  <a:noFill/>
                </a:ln>
                <a:solidFill>
                  <a:schemeClr val="accent5">
                    <a:lumMod val="40000"/>
                    <a:lumOff val="60000"/>
                  </a:schemeClr>
                </a:solidFill>
                <a:effectLst/>
                <a:uLnTx/>
                <a:uFillTx/>
                <a:latin typeface="+mj-lt"/>
              </a:rPr>
              <a:t>Pre – booked)</a:t>
            </a:r>
            <a:endParaRPr kumimoji="0" lang="en-GB" sz="1400" i="0" u="none" strike="noStrike" kern="1200" cap="none" spc="0" normalizeH="0" baseline="0" noProof="0" dirty="0">
              <a:ln>
                <a:noFill/>
              </a:ln>
              <a:solidFill>
                <a:schemeClr val="accent5">
                  <a:lumMod val="40000"/>
                  <a:lumOff val="60000"/>
                </a:schemeClr>
              </a:solidFill>
              <a:effectLst/>
              <a:uLnTx/>
              <a:uFillTx/>
              <a:latin typeface="+mj-lt"/>
            </a:endParaRPr>
          </a:p>
        </p:txBody>
      </p:sp>
      <p:sp>
        <p:nvSpPr>
          <p:cNvPr id="19" name="TextBox 18"/>
          <p:cNvSpPr txBox="1"/>
          <p:nvPr/>
        </p:nvSpPr>
        <p:spPr>
          <a:xfrm>
            <a:off x="4324033" y="1065295"/>
            <a:ext cx="4901734" cy="5124480"/>
          </a:xfrm>
          <a:prstGeom prst="rect">
            <a:avLst/>
          </a:prstGeom>
          <a:solidFill>
            <a:schemeClr val="bg1">
              <a:lumMod val="65000"/>
              <a:lumOff val="3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accent5"/>
                </a:solidFill>
                <a:effectLst/>
                <a:uLnTx/>
                <a:uFillTx/>
              </a:rPr>
              <a:t>Dear Conference Organiser,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smtClean="0">
              <a:ln>
                <a:noFill/>
              </a:ln>
              <a:solidFill>
                <a:schemeClr val="accent5"/>
              </a:solidFill>
              <a:effectLst/>
              <a:uLnTx/>
              <a:uFillTx/>
            </a:endParaRPr>
          </a:p>
          <a:p>
            <a:pPr lvl="0" defTabSz="457200">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Have you heard about STACS, our coffee shop on site, we sell homemade pizzas and are proud to say our sourdough </a:t>
            </a:r>
            <a:r>
              <a:rPr kumimoji="0" lang="en-GB" sz="1200" b="0" i="0" u="none" strike="noStrike" kern="1200" cap="none" spc="0" normalizeH="0" baseline="0" noProof="0" dirty="0">
                <a:ln>
                  <a:noFill/>
                </a:ln>
                <a:solidFill>
                  <a:schemeClr val="accent5">
                    <a:lumMod val="40000"/>
                    <a:lumOff val="60000"/>
                  </a:schemeClr>
                </a:solidFill>
                <a:effectLst/>
                <a:uLnTx/>
                <a:uFillTx/>
              </a:rPr>
              <a:t>bases </a:t>
            </a:r>
            <a:r>
              <a:rPr kumimoji="0" lang="en-GB" sz="1200" b="0" i="0" u="none" strike="noStrike" kern="1200" cap="none" spc="0" normalizeH="0" baseline="0" noProof="0" dirty="0" smtClean="0">
                <a:ln>
                  <a:noFill/>
                </a:ln>
                <a:solidFill>
                  <a:schemeClr val="accent5">
                    <a:lumMod val="40000"/>
                    <a:lumOff val="60000"/>
                  </a:schemeClr>
                </a:solidFill>
                <a:effectLst/>
                <a:uLnTx/>
                <a:uFillTx/>
              </a:rPr>
              <a:t>are sustainably </a:t>
            </a:r>
            <a:r>
              <a:rPr kumimoji="0" lang="en-GB" sz="1200" b="0" i="0" u="none" strike="noStrike" kern="1200" cap="none" spc="0" normalizeH="0" baseline="0" noProof="0" dirty="0">
                <a:ln>
                  <a:noFill/>
                </a:ln>
                <a:solidFill>
                  <a:schemeClr val="accent5">
                    <a:lumMod val="40000"/>
                    <a:lumOff val="60000"/>
                  </a:schemeClr>
                </a:solidFill>
                <a:effectLst/>
                <a:uLnTx/>
                <a:uFillTx/>
              </a:rPr>
              <a:t>sourced by Italian food specialist Stefano </a:t>
            </a:r>
            <a:r>
              <a:rPr kumimoji="0" lang="en-GB" sz="1200" b="0" i="0" u="none" strike="noStrike" kern="1200" cap="none" spc="0" normalizeH="0" baseline="0" noProof="0" dirty="0" err="1">
                <a:ln>
                  <a:noFill/>
                </a:ln>
                <a:solidFill>
                  <a:schemeClr val="accent5">
                    <a:lumMod val="40000"/>
                    <a:lumOff val="60000"/>
                  </a:schemeClr>
                </a:solidFill>
                <a:effectLst/>
                <a:uLnTx/>
                <a:uFillTx/>
              </a:rPr>
              <a:t>Vallebona</a:t>
            </a:r>
            <a:r>
              <a:rPr kumimoji="0" lang="en-GB" sz="1200" b="0" i="0" u="none" strike="noStrike" kern="1200" cap="none" spc="0" normalizeH="0" baseline="0" noProof="0" dirty="0">
                <a:ln>
                  <a:noFill/>
                </a:ln>
                <a:solidFill>
                  <a:schemeClr val="accent5">
                    <a:lumMod val="40000"/>
                    <a:lumOff val="60000"/>
                  </a:schemeClr>
                </a:solidFill>
                <a:effectLst/>
                <a:uLnTx/>
                <a:uFillTx/>
              </a:rPr>
              <a:t> from </a:t>
            </a:r>
            <a:r>
              <a:rPr lang="en-GB" sz="1200" dirty="0" smtClean="0">
                <a:solidFill>
                  <a:schemeClr val="accent5">
                    <a:lumMod val="40000"/>
                    <a:lumOff val="60000"/>
                  </a:schemeClr>
                </a:solidFill>
              </a:rPr>
              <a:t>Vito who </a:t>
            </a:r>
            <a:r>
              <a:rPr lang="en-GB" sz="1200" dirty="0">
                <a:solidFill>
                  <a:schemeClr val="accent5">
                    <a:lumMod val="40000"/>
                    <a:lumOff val="60000"/>
                  </a:schemeClr>
                </a:solidFill>
              </a:rPr>
              <a:t>is based a few miles from Bari and has been producing high quality pizza for two decades</a:t>
            </a:r>
            <a:r>
              <a:rPr lang="en-GB" sz="1200" dirty="0" smtClean="0">
                <a:solidFill>
                  <a:schemeClr val="accent5">
                    <a:lumMod val="40000"/>
                    <a:lumOff val="60000"/>
                  </a:schemeClr>
                </a:solidFill>
              </a:rPr>
              <a:t>. </a:t>
            </a:r>
            <a:r>
              <a:rPr kumimoji="0" lang="en-GB" sz="1200" b="0" i="0" u="none" strike="noStrike" kern="1200" cap="none" spc="0" normalizeH="0" baseline="0" noProof="0" dirty="0" smtClean="0">
                <a:ln>
                  <a:noFill/>
                </a:ln>
                <a:solidFill>
                  <a:schemeClr val="accent5">
                    <a:lumMod val="40000"/>
                    <a:lumOff val="60000"/>
                  </a:schemeClr>
                </a:solidFill>
                <a:effectLst/>
                <a:uLnTx/>
                <a:uFillTx/>
              </a:rPr>
              <a:t>Besides our pizzas we also have paninis, toasties, an assortment of cakes, a selection of coffees and teas and a small selection of bottled beers, wines and soft drinks.</a:t>
            </a:r>
          </a:p>
          <a:p>
            <a:pPr lvl="0" defTabSz="457200">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If you feel that your delegates may like to make use of this facility in the evenings, if you haven’t any pre-arranged dinners planned, please let the Conference &amp; Events team know at the time of booking and we will happily open this facility for you and your delegates. (Please note</a:t>
            </a:r>
            <a:r>
              <a:rPr kumimoji="0" lang="en-GB" sz="1200" b="0" i="0" u="none" strike="noStrike" kern="1200" cap="none" spc="0" normalizeH="0" noProof="0" dirty="0" smtClean="0">
                <a:ln>
                  <a:noFill/>
                </a:ln>
                <a:solidFill>
                  <a:schemeClr val="accent5">
                    <a:lumMod val="40000"/>
                    <a:lumOff val="60000"/>
                  </a:schemeClr>
                </a:solidFill>
                <a:effectLst/>
                <a:uLnTx/>
                <a:uFillTx/>
              </a:rPr>
              <a:t> – there will be a £50 deposit for this option that will be refunded if delegates make purchases to this amount)</a:t>
            </a:r>
            <a:r>
              <a:rPr kumimoji="0" lang="en-GB" sz="1200" b="0" i="0" u="none" strike="noStrike" kern="1200" cap="none" spc="0" normalizeH="0" baseline="0" noProof="0" dirty="0" smtClean="0">
                <a:ln>
                  <a:noFill/>
                </a:ln>
                <a:solidFill>
                  <a:schemeClr val="accent5">
                    <a:lumMod val="40000"/>
                    <a:lumOff val="60000"/>
                  </a:schemeClr>
                </a:solidFill>
                <a:effectLst/>
                <a:uLnTx/>
                <a:uFillTx/>
              </a:rPr>
              <a:t> </a:t>
            </a:r>
            <a:r>
              <a:rPr lang="en-GB" sz="1200" dirty="0" smtClean="0">
                <a:solidFill>
                  <a:schemeClr val="accent5">
                    <a:lumMod val="40000"/>
                    <a:lumOff val="60000"/>
                  </a:schemeClr>
                </a:solidFill>
              </a:rPr>
              <a:t>STACS </a:t>
            </a:r>
            <a:r>
              <a:rPr lang="en-GB" sz="1200" dirty="0">
                <a:solidFill>
                  <a:schemeClr val="accent5">
                    <a:lumMod val="40000"/>
                    <a:lumOff val="60000"/>
                  </a:schemeClr>
                </a:solidFill>
              </a:rPr>
              <a:t>will be open from 6pm – 8pm (or times that suit you) for either eat-in (limited seats available) or takeaway for food and drink purchases but can remain available after these times for you to continue to sit and relax</a:t>
            </a:r>
            <a:r>
              <a:rPr lang="en-GB" sz="1200" dirty="0" smtClean="0">
                <a:solidFill>
                  <a:schemeClr val="accent5">
                    <a:lumMod val="40000"/>
                    <a:lumOff val="60000"/>
                  </a:schemeClr>
                </a:solidFill>
              </a:rPr>
              <a:t>. </a:t>
            </a:r>
            <a:r>
              <a:rPr kumimoji="0" lang="en-GB" sz="1200" b="0" i="0" u="none" strike="noStrike" kern="1200" cap="none" spc="0" normalizeH="0" baseline="0" noProof="0" dirty="0" smtClean="0">
                <a:ln>
                  <a:noFill/>
                </a:ln>
                <a:solidFill>
                  <a:schemeClr val="accent5">
                    <a:lumMod val="40000"/>
                    <a:lumOff val="60000"/>
                  </a:schemeClr>
                </a:solidFill>
                <a:effectLst/>
                <a:uLnTx/>
                <a:uFillTx/>
              </a:rPr>
              <a:t>Payments can be taken from individual delegates by card (credit/debit), St. Anne’s is a cash free college, or if you would like the cost added to your main invoice this is also an option.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Please note, as previously mentioned, STACS will only be open if booked in advance of the commencement of your conference and please remember to advise us if the cost is to be added to your main account or your individual delegates are to be charged.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We look forward to seeing you and your delegates soon,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St. Anne’s Catering Team</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6" y="149104"/>
            <a:ext cx="1505899" cy="559886"/>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250059" y="1923893"/>
            <a:ext cx="5119558" cy="341220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556308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5" name="TextBox 4"/>
          <p:cNvSpPr txBox="1"/>
          <p:nvPr/>
        </p:nvSpPr>
        <p:spPr>
          <a:xfrm>
            <a:off x="140313" y="1064891"/>
            <a:ext cx="2384595" cy="3231654"/>
          </a:xfrm>
          <a:prstGeom prst="rect">
            <a:avLst/>
          </a:prstGeom>
          <a:solidFill>
            <a:schemeClr val="bg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accent5"/>
                </a:solidFill>
                <a:effectLst/>
                <a:uLnTx/>
                <a:uFillTx/>
                <a:latin typeface="+mj-lt"/>
                <a:ea typeface="+mn-ea"/>
                <a:cs typeface="+mn-cs"/>
              </a:rPr>
              <a:t>Stone baked sourdough Pizza.</a:t>
            </a:r>
            <a:endParaRPr kumimoji="0" lang="en-GB" sz="1050" b="0" i="1" u="none" strike="noStrike" kern="0" cap="none" spc="0" normalizeH="0" baseline="0" noProof="0" dirty="0" smtClean="0">
              <a:ln>
                <a:noFill/>
              </a:ln>
              <a:solidFill>
                <a:schemeClr val="accent5"/>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1" u="none" strike="noStrike" kern="0" cap="none" spc="0" normalizeH="0" baseline="0" noProof="0" dirty="0" smtClean="0">
              <a:ln>
                <a:noFill/>
              </a:ln>
              <a:solidFill>
                <a:prstClr val="white"/>
              </a:solidFill>
              <a:effectLst/>
              <a:uLnTx/>
              <a:uFillTx/>
              <a:latin typeface="Century Gothic" panose="020B0502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Margherita £8.00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1"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Choose your own toppings all £0.75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Pepperoni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Halal BBQ chicken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Ham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Tuna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Onion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Peppers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Olives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Pineapple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Fresh tomato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Sun blushed tomato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Mozzarella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err="1" smtClean="0">
                <a:ln>
                  <a:noFill/>
                </a:ln>
                <a:solidFill>
                  <a:schemeClr val="accent5">
                    <a:lumMod val="40000"/>
                    <a:lumOff val="60000"/>
                  </a:schemeClr>
                </a:solidFill>
                <a:effectLst/>
                <a:uLnTx/>
                <a:uFillTx/>
                <a:ea typeface="+mn-ea"/>
                <a:cs typeface="+mn-cs"/>
              </a:rPr>
              <a:t>Proscuitto</a:t>
            </a:r>
            <a:endPar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Rocket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Vegan cheese</a:t>
            </a:r>
          </a:p>
        </p:txBody>
      </p:sp>
      <p:sp>
        <p:nvSpPr>
          <p:cNvPr id="8" name="TextBox 7"/>
          <p:cNvSpPr txBox="1"/>
          <p:nvPr/>
        </p:nvSpPr>
        <p:spPr>
          <a:xfrm>
            <a:off x="7031896" y="39164"/>
            <a:ext cx="253501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accent5">
                    <a:lumMod val="40000"/>
                    <a:lumOff val="60000"/>
                  </a:schemeClr>
                </a:solidFill>
                <a:effectLst/>
                <a:uLnTx/>
                <a:uFillTx/>
                <a:latin typeface="+mj-lt"/>
              </a:rPr>
              <a:t>Monday – </a:t>
            </a:r>
            <a:r>
              <a:rPr kumimoji="0" lang="en-GB" sz="1600" b="0" i="0" u="none" strike="noStrike" kern="1200" cap="none" spc="0" normalizeH="0" baseline="0" noProof="0" dirty="0" smtClean="0">
                <a:ln>
                  <a:noFill/>
                </a:ln>
                <a:solidFill>
                  <a:schemeClr val="accent5">
                    <a:lumMod val="40000"/>
                    <a:lumOff val="60000"/>
                  </a:schemeClr>
                </a:solidFill>
                <a:effectLst/>
                <a:uLnTx/>
                <a:uFillTx/>
                <a:latin typeface="+mj-lt"/>
              </a:rPr>
              <a:t>Sunday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chemeClr val="accent5">
                    <a:lumMod val="40000"/>
                    <a:lumOff val="60000"/>
                  </a:schemeClr>
                </a:solidFill>
                <a:effectLst/>
                <a:uLnTx/>
                <a:uFillTx/>
                <a:latin typeface="+mj-lt"/>
              </a:rPr>
              <a:t>6:00pm </a:t>
            </a:r>
            <a:r>
              <a:rPr kumimoji="0" lang="en-GB" sz="1600" b="0" i="0" u="none" strike="noStrike" kern="1200" cap="none" spc="0" normalizeH="0" baseline="0" noProof="0" dirty="0">
                <a:ln>
                  <a:noFill/>
                </a:ln>
                <a:solidFill>
                  <a:schemeClr val="accent5">
                    <a:lumMod val="40000"/>
                    <a:lumOff val="60000"/>
                  </a:schemeClr>
                </a:solidFill>
                <a:effectLst/>
                <a:uLnTx/>
                <a:uFillTx/>
                <a:latin typeface="+mj-lt"/>
              </a:rPr>
              <a:t>– </a:t>
            </a:r>
            <a:r>
              <a:rPr kumimoji="0" lang="en-GB" sz="1600" b="0" i="0" u="none" strike="noStrike" kern="1200" cap="none" spc="0" normalizeH="0" baseline="0" noProof="0" dirty="0" smtClean="0">
                <a:ln>
                  <a:noFill/>
                </a:ln>
                <a:solidFill>
                  <a:schemeClr val="accent5">
                    <a:lumMod val="40000"/>
                    <a:lumOff val="60000"/>
                  </a:schemeClr>
                </a:solidFill>
                <a:effectLst/>
                <a:uLnTx/>
                <a:uFillTx/>
                <a:latin typeface="+mj-lt"/>
              </a:rPr>
              <a:t>8:00pm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chemeClr val="accent5">
                    <a:lumMod val="40000"/>
                    <a:lumOff val="60000"/>
                  </a:schemeClr>
                </a:solidFill>
                <a:effectLst/>
                <a:uLnTx/>
                <a:uFillTx/>
                <a:latin typeface="+mj-lt"/>
              </a:rPr>
              <a:t>(Pre – booked)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smtClean="0">
                <a:ln>
                  <a:noFill/>
                </a:ln>
                <a:solidFill>
                  <a:schemeClr val="accent5">
                    <a:lumMod val="40000"/>
                    <a:lumOff val="60000"/>
                  </a:schemeClr>
                </a:solidFill>
                <a:effectLst/>
                <a:uLnTx/>
                <a:uFillTx/>
                <a:latin typeface="+mj-lt"/>
              </a:rPr>
              <a:t>P</a:t>
            </a:r>
            <a:r>
              <a:rPr lang="en-GB" sz="800" noProof="0" dirty="0" smtClean="0">
                <a:solidFill>
                  <a:schemeClr val="accent5">
                    <a:lumMod val="40000"/>
                    <a:lumOff val="60000"/>
                  </a:schemeClr>
                </a:solidFill>
                <a:latin typeface="+mj-lt"/>
              </a:rPr>
              <a:t>lease note all prices are VAT inclusive</a:t>
            </a:r>
            <a:endParaRPr kumimoji="0" lang="en-GB" sz="800" b="0" i="0" u="none" strike="noStrike" kern="1200" cap="none" spc="0" normalizeH="0" baseline="0" noProof="0" dirty="0" smtClean="0">
              <a:ln>
                <a:noFill/>
              </a:ln>
              <a:solidFill>
                <a:schemeClr val="accent5">
                  <a:lumMod val="40000"/>
                  <a:lumOff val="60000"/>
                </a:schemeClr>
              </a:solidFill>
              <a:effectLst/>
              <a:uLnTx/>
              <a:uFillTx/>
              <a:latin typeface="+mj-lt"/>
            </a:endParaRPr>
          </a:p>
        </p:txBody>
      </p:sp>
      <p:sp>
        <p:nvSpPr>
          <p:cNvPr id="10" name="TextBox 9"/>
          <p:cNvSpPr txBox="1"/>
          <p:nvPr/>
        </p:nvSpPr>
        <p:spPr>
          <a:xfrm>
            <a:off x="7071468" y="1064891"/>
            <a:ext cx="2667383" cy="2923877"/>
          </a:xfrm>
          <a:prstGeom prst="rect">
            <a:avLst/>
          </a:prstGeom>
          <a:solidFill>
            <a:schemeClr val="bg1">
              <a:lumMod val="65000"/>
              <a:lumOff val="3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accent5"/>
                </a:solidFill>
                <a:effectLst/>
                <a:uLnTx/>
                <a:uFillTx/>
                <a:ea typeface="+mn-ea"/>
                <a:cs typeface="+mn-cs"/>
              </a:rPr>
              <a:t>Beers/Wine/Soft Drinks.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dirty="0" smtClean="0">
              <a:ln>
                <a:noFill/>
              </a:ln>
              <a:solidFill>
                <a:schemeClr val="accent5">
                  <a:lumMod val="40000"/>
                  <a:lumOff val="60000"/>
                </a:schemeClr>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Prosecco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Amori</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200ml	        £6.00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Pinot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Grigio</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R&amp;R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Qtr</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£4.00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Sauvignon Blanc, R&amp;R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Qtr</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£4.00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Cabernet Sauvignon, R&amp;R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Qtr</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)£4.00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Shiraz, R&amp;R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Qtr</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£4.00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Becks </a:t>
            </a:r>
            <a:r>
              <a:rPr kumimoji="0" lang="en-GB" sz="1000" b="0" i="0" u="none" strike="noStrike" kern="1200" cap="none" spc="0" normalizeH="0" baseline="0" noProof="0" dirty="0">
                <a:ln>
                  <a:noFill/>
                </a:ln>
                <a:solidFill>
                  <a:schemeClr val="accent5">
                    <a:lumMod val="40000"/>
                    <a:lumOff val="60000"/>
                  </a:schemeClr>
                </a:solidFill>
                <a:effectLst/>
                <a:uLnTx/>
                <a:uFillTx/>
                <a:ea typeface="+mn-ea"/>
                <a:cs typeface="+mn-cs"/>
              </a:rPr>
              <a:t>Beer 330ml		        £3.50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accent5">
                    <a:lumMod val="40000"/>
                    <a:lumOff val="60000"/>
                  </a:schemeClr>
                </a:solidFill>
                <a:effectLst/>
                <a:uLnTx/>
                <a:uFillTx/>
                <a:ea typeface="+mn-ea"/>
                <a:cs typeface="+mn-cs"/>
              </a:rPr>
              <a:t>Beaver Beer 500ml		        £4.00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err="1">
                <a:ln>
                  <a:noFill/>
                </a:ln>
                <a:solidFill>
                  <a:schemeClr val="accent5">
                    <a:lumMod val="40000"/>
                    <a:lumOff val="60000"/>
                  </a:schemeClr>
                </a:solidFill>
                <a:effectLst/>
                <a:uLnTx/>
                <a:uFillTx/>
                <a:ea typeface="+mn-ea"/>
                <a:cs typeface="+mn-cs"/>
              </a:rPr>
              <a:t>Kopperberg</a:t>
            </a:r>
            <a:r>
              <a:rPr kumimoji="0" lang="en-GB" sz="1000" b="0" i="0" u="none" strike="noStrike" kern="1200" cap="none" spc="0" normalizeH="0" baseline="0" noProof="0" dirty="0">
                <a:ln>
                  <a:noFill/>
                </a:ln>
                <a:solidFill>
                  <a:schemeClr val="accent5">
                    <a:lumMod val="40000"/>
                    <a:lumOff val="60000"/>
                  </a:schemeClr>
                </a:solidFill>
                <a:effectLst/>
                <a:uLnTx/>
                <a:uFillTx/>
                <a:ea typeface="+mn-ea"/>
                <a:cs typeface="+mn-cs"/>
              </a:rPr>
              <a:t> cider 500ml	        £4.50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chemeClr val="accent5">
                    <a:lumMod val="40000"/>
                    <a:lumOff val="60000"/>
                  </a:schemeClr>
                </a:solidFill>
                <a:effectLst/>
                <a:uLnTx/>
                <a:uFillTx/>
                <a:ea typeface="+mn-ea"/>
                <a:cs typeface="+mn-cs"/>
              </a:rPr>
              <a:t>Heineken Non Alcoholic 330ml  £2.50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Coke bottle                	        £1.90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Harrogate still water 	        £1.00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Luscombe ginger beer 	        £2.50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Luscombe Sicilian Lemonade    £2.50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Elderflower </a:t>
            </a: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Presse</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£2.50</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 b="0" i="0" u="none" strike="noStrike" kern="1200" cap="none" spc="0" normalizeH="0" baseline="0" noProof="0" dirty="0" smtClean="0">
              <a:ln>
                <a:noFill/>
              </a:ln>
              <a:solidFill>
                <a:schemeClr val="accent5">
                  <a:lumMod val="40000"/>
                  <a:lumOff val="60000"/>
                </a:schemeClr>
              </a:solidFill>
              <a:effectLst/>
              <a:uLnTx/>
              <a:uFillTx/>
              <a:ea typeface="+mn-ea"/>
              <a:cs typeface="+mn-cs"/>
            </a:endParaRPr>
          </a:p>
        </p:txBody>
      </p:sp>
      <p:sp>
        <p:nvSpPr>
          <p:cNvPr id="11" name="TextBox 10"/>
          <p:cNvSpPr txBox="1"/>
          <p:nvPr/>
        </p:nvSpPr>
        <p:spPr>
          <a:xfrm>
            <a:off x="7081827" y="4043334"/>
            <a:ext cx="2667383" cy="1538883"/>
          </a:xfrm>
          <a:prstGeom prst="rect">
            <a:avLst/>
          </a:prstGeom>
          <a:solidFill>
            <a:schemeClr val="bg1">
              <a:lumMod val="65000"/>
              <a:lumOff val="3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smtClean="0">
                <a:ln>
                  <a:noFill/>
                </a:ln>
                <a:solidFill>
                  <a:schemeClr val="accent5"/>
                </a:solidFill>
                <a:effectLst/>
                <a:uLnTx/>
                <a:uFillTx/>
                <a:ea typeface="+mn-ea"/>
                <a:cs typeface="+mn-cs"/>
              </a:rPr>
              <a:t>Hot drinks.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1" i="0" u="none" strike="noStrike" kern="1200" cap="none" spc="0" normalizeH="0" baseline="0" noProof="0" dirty="0" smtClean="0">
              <a:ln>
                <a:noFill/>
              </a:ln>
              <a:solidFill>
                <a:schemeClr val="accent5">
                  <a:lumMod val="40000"/>
                  <a:lumOff val="60000"/>
                </a:schemeClr>
              </a:solidFill>
              <a:effectLst/>
              <a:uLnTx/>
              <a:uFillTx/>
              <a:ea typeface="+mn-ea"/>
              <a:cs typeface="+mn-cs"/>
            </a:endParaRP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Americano      £2.00/£2.50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Espresso           £1.80/£2.30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err="1" smtClean="0">
                <a:ln>
                  <a:noFill/>
                </a:ln>
                <a:solidFill>
                  <a:schemeClr val="accent5">
                    <a:lumMod val="40000"/>
                    <a:lumOff val="60000"/>
                  </a:schemeClr>
                </a:solidFill>
                <a:effectLst/>
                <a:uLnTx/>
                <a:uFillTx/>
                <a:ea typeface="+mn-ea"/>
                <a:cs typeface="+mn-cs"/>
              </a:rPr>
              <a:t>Capuccino</a:t>
            </a: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     £2.50/£2.90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Latte                 £2.50/£2.90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Mocha             £2.50/£2.90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Tea                    £1.80</a:t>
            </a:r>
          </a:p>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1200" cap="none" spc="0" normalizeH="0" baseline="0" noProof="0" dirty="0" smtClean="0">
                <a:ln>
                  <a:noFill/>
                </a:ln>
                <a:solidFill>
                  <a:schemeClr val="accent5">
                    <a:lumMod val="40000"/>
                    <a:lumOff val="60000"/>
                  </a:schemeClr>
                </a:solidFill>
                <a:effectLst/>
                <a:uLnTx/>
                <a:uFillTx/>
                <a:ea typeface="+mn-ea"/>
                <a:cs typeface="+mn-cs"/>
              </a:rPr>
              <a:t>Hot chocolate £2.50</a:t>
            </a:r>
          </a:p>
        </p:txBody>
      </p:sp>
      <p:sp>
        <p:nvSpPr>
          <p:cNvPr id="13" name="TextBox 12"/>
          <p:cNvSpPr txBox="1"/>
          <p:nvPr/>
        </p:nvSpPr>
        <p:spPr>
          <a:xfrm>
            <a:off x="140313" y="4448628"/>
            <a:ext cx="2384595" cy="1269578"/>
          </a:xfrm>
          <a:prstGeom prst="rect">
            <a:avLst/>
          </a:prstGeom>
          <a:solidFill>
            <a:schemeClr val="bg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accent5"/>
                </a:solidFill>
                <a:effectLst/>
                <a:uLnTx/>
                <a:uFillTx/>
                <a:ea typeface="+mn-ea"/>
                <a:cs typeface="+mn-cs"/>
              </a:rPr>
              <a:t>Pizza by slice.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0" cap="none" spc="0" normalizeH="0" baseline="0" noProof="0" dirty="0" smtClean="0">
                <a:ln>
                  <a:noFill/>
                </a:ln>
                <a:solidFill>
                  <a:schemeClr val="accent5">
                    <a:lumMod val="40000"/>
                    <a:lumOff val="60000"/>
                  </a:schemeClr>
                </a:solidFill>
                <a:effectLst/>
                <a:uLnTx/>
                <a:uFillTx/>
                <a:ea typeface="+mn-ea"/>
                <a:cs typeface="+mn-cs"/>
              </a:rPr>
              <a:t>Stone baked on </a:t>
            </a:r>
            <a:r>
              <a:rPr kumimoji="0" lang="en-GB" sz="1050" b="0" i="1" u="none" strike="noStrike" kern="0" cap="none" spc="0" normalizeH="0" baseline="0" noProof="0" dirty="0" err="1" smtClean="0">
                <a:ln>
                  <a:noFill/>
                </a:ln>
                <a:solidFill>
                  <a:schemeClr val="accent5">
                    <a:lumMod val="40000"/>
                    <a:lumOff val="60000"/>
                  </a:schemeClr>
                </a:solidFill>
                <a:effectLst/>
                <a:uLnTx/>
                <a:uFillTx/>
                <a:ea typeface="+mn-ea"/>
                <a:cs typeface="+mn-cs"/>
              </a:rPr>
              <a:t>Vallebona</a:t>
            </a:r>
            <a:r>
              <a:rPr kumimoji="0" lang="en-GB" sz="1050" b="0" i="1" u="none" strike="noStrike" kern="0" cap="none" spc="0" normalizeH="0" baseline="0" noProof="0" dirty="0" smtClean="0">
                <a:ln>
                  <a:noFill/>
                </a:ln>
                <a:solidFill>
                  <a:schemeClr val="accent5">
                    <a:lumMod val="40000"/>
                    <a:lumOff val="60000"/>
                  </a:schemeClr>
                </a:solidFill>
                <a:effectLst/>
                <a:uLnTx/>
                <a:uFillTx/>
                <a:ea typeface="+mn-ea"/>
                <a:cs typeface="+mn-cs"/>
              </a:rPr>
              <a:t> sourdough bases.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Pepperoni                £2.50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Margherita               £2.50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Today’s special       £2.50</a:t>
            </a:r>
          </a:p>
        </p:txBody>
      </p:sp>
      <p:sp>
        <p:nvSpPr>
          <p:cNvPr id="14" name="TextBox 13"/>
          <p:cNvSpPr txBox="1"/>
          <p:nvPr/>
        </p:nvSpPr>
        <p:spPr>
          <a:xfrm>
            <a:off x="140313" y="5879361"/>
            <a:ext cx="2384595" cy="800219"/>
          </a:xfrm>
          <a:prstGeom prst="rect">
            <a:avLst/>
          </a:prstGeom>
          <a:solidFill>
            <a:schemeClr val="bg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accent5"/>
                </a:solidFill>
                <a:effectLst/>
                <a:uLnTx/>
                <a:uFillTx/>
                <a:ea typeface="+mn-ea"/>
                <a:cs typeface="+mn-cs"/>
              </a:rPr>
              <a:t>Toasties’</a:t>
            </a:r>
            <a:r>
              <a:rPr kumimoji="0" lang="en-GB" sz="1600" b="0" i="0" u="none" strike="noStrike" kern="0" cap="none" spc="0" normalizeH="0" baseline="0" noProof="0" dirty="0" smtClean="0">
                <a:ln>
                  <a:noFill/>
                </a:ln>
                <a:solidFill>
                  <a:schemeClr val="accent5"/>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Ham &amp; cheese              £2.50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Cheese &amp; tomato         £2.50</a:t>
            </a:r>
          </a:p>
        </p:txBody>
      </p:sp>
      <p:sp>
        <p:nvSpPr>
          <p:cNvPr id="16" name="TextBox 15"/>
          <p:cNvSpPr txBox="1"/>
          <p:nvPr/>
        </p:nvSpPr>
        <p:spPr>
          <a:xfrm>
            <a:off x="7071468" y="5636783"/>
            <a:ext cx="2677742" cy="1138773"/>
          </a:xfrm>
          <a:prstGeom prst="rect">
            <a:avLst/>
          </a:prstGeom>
          <a:solidFill>
            <a:schemeClr val="bg1">
              <a:lumMod val="65000"/>
              <a:lumOff val="3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smtClean="0">
                <a:ln>
                  <a:noFill/>
                </a:ln>
                <a:solidFill>
                  <a:schemeClr val="accent5"/>
                </a:solidFill>
                <a:effectLst/>
                <a:uLnTx/>
                <a:uFillTx/>
                <a:ea typeface="+mn-ea"/>
                <a:cs typeface="+mn-cs"/>
              </a:rPr>
              <a:t>Cakes / Pastries.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Brownie / slice (chilled) £2.00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Muffins                             £1.40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Cookies                           £1.30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GF cookies                      £1.30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smtClean="0">
                <a:ln>
                  <a:noFill/>
                </a:ln>
                <a:solidFill>
                  <a:schemeClr val="accent5">
                    <a:lumMod val="40000"/>
                    <a:lumOff val="60000"/>
                  </a:schemeClr>
                </a:solidFill>
                <a:effectLst/>
                <a:uLnTx/>
                <a:uFillTx/>
                <a:ea typeface="+mn-ea"/>
                <a:cs typeface="+mn-cs"/>
              </a:rPr>
              <a:t>Flapjack/slice(ambient)£1.90</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6" y="149104"/>
            <a:ext cx="1505899" cy="559886"/>
          </a:xfrm>
          <a:prstGeom prst="rect">
            <a:avLst/>
          </a:prstGeom>
        </p:spPr>
      </p:pic>
      <p:sp>
        <p:nvSpPr>
          <p:cNvPr id="22" name="TextBox 21"/>
          <p:cNvSpPr txBox="1"/>
          <p:nvPr/>
        </p:nvSpPr>
        <p:spPr>
          <a:xfrm>
            <a:off x="2222735" y="-37780"/>
            <a:ext cx="3586177" cy="1107996"/>
          </a:xfrm>
          <a:prstGeom prst="rect">
            <a:avLst/>
          </a:prstGeom>
          <a:noFill/>
          <a:effectLst>
            <a:outerShdw blurRad="50800" dist="50800" dir="5400000" algn="ctr" rotWithShape="0">
              <a:srgbClr val="000000"/>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smtClean="0">
                <a:ln>
                  <a:noFill/>
                </a:ln>
                <a:solidFill>
                  <a:schemeClr val="accent5">
                    <a:lumMod val="40000"/>
                    <a:lumOff val="60000"/>
                  </a:schemeClr>
                </a:solidFill>
                <a:effectLst/>
                <a:uLnTx/>
                <a:uFillTx/>
                <a:latin typeface="+mj-lt"/>
                <a:ea typeface="+mn-ea"/>
                <a:cs typeface="+mn-cs"/>
              </a:rPr>
              <a:t>STACS</a:t>
            </a:r>
            <a:endParaRPr kumimoji="0" lang="en-GB" sz="6600" b="0" i="0" u="none" strike="noStrike" kern="1200" cap="none" spc="0" normalizeH="0" baseline="0" noProof="0" dirty="0">
              <a:ln>
                <a:noFill/>
              </a:ln>
              <a:solidFill>
                <a:schemeClr val="accent5">
                  <a:lumMod val="40000"/>
                  <a:lumOff val="60000"/>
                </a:schemeClr>
              </a:solidFill>
              <a:effectLst/>
              <a:uLnTx/>
              <a:uFillTx/>
              <a:latin typeface="+mj-lt"/>
              <a:ea typeface="+mn-ea"/>
              <a:cs typeface="+mn-cs"/>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565687" y="1589036"/>
            <a:ext cx="2649957" cy="176620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2414388" y="1589034"/>
            <a:ext cx="2649958" cy="1766207"/>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2417924" y="4485310"/>
            <a:ext cx="2632609" cy="175592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5400000">
            <a:off x="4567974" y="4482921"/>
            <a:ext cx="2636248" cy="175707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75793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7" name="TextBox 6"/>
          <p:cNvSpPr txBox="1"/>
          <p:nvPr/>
        </p:nvSpPr>
        <p:spPr>
          <a:xfrm>
            <a:off x="2510137" y="0"/>
            <a:ext cx="6053961" cy="1107996"/>
          </a:xfrm>
          <a:prstGeom prst="rect">
            <a:avLst/>
          </a:prstGeom>
          <a:noFill/>
          <a:effectLst>
            <a:outerShdw blurRad="50800" dist="50800" dir="5400000" algn="ctr" rotWithShape="0">
              <a:srgbClr val="000000"/>
            </a:outerShdw>
          </a:effectLst>
        </p:spPr>
        <p:txBody>
          <a:bodyPr wrap="square" rtlCol="0">
            <a:spAutoFit/>
          </a:bodyPr>
          <a:lstStyle/>
          <a:p>
            <a:pPr defTabSz="457200"/>
            <a:r>
              <a:rPr lang="en-GB" sz="6600" dirty="0" smtClean="0">
                <a:solidFill>
                  <a:schemeClr val="accent5">
                    <a:lumMod val="40000"/>
                    <a:lumOff val="60000"/>
                  </a:schemeClr>
                </a:solidFill>
                <a:latin typeface="+mj-lt"/>
              </a:rPr>
              <a:t>College Bar</a:t>
            </a:r>
            <a:endParaRPr lang="en-GB" sz="6600" dirty="0">
              <a:solidFill>
                <a:schemeClr val="accent5">
                  <a:lumMod val="40000"/>
                  <a:lumOff val="60000"/>
                </a:schemeClr>
              </a:solidFill>
              <a:latin typeface="+mj-lt"/>
            </a:endParaRPr>
          </a:p>
        </p:txBody>
      </p:sp>
      <p:sp>
        <p:nvSpPr>
          <p:cNvPr id="19" name="TextBox 18"/>
          <p:cNvSpPr txBox="1"/>
          <p:nvPr/>
        </p:nvSpPr>
        <p:spPr>
          <a:xfrm>
            <a:off x="4659573" y="1260680"/>
            <a:ext cx="4901734" cy="3992888"/>
          </a:xfrm>
          <a:prstGeom prst="rect">
            <a:avLst/>
          </a:prstGeom>
          <a:solidFill>
            <a:schemeClr val="bg1">
              <a:lumMod val="65000"/>
              <a:lumOff val="35000"/>
            </a:schemeClr>
          </a:solidFill>
        </p:spPr>
        <p:txBody>
          <a:bodyPr wrap="square" rtlCol="0">
            <a:spAutoFit/>
          </a:bodyPr>
          <a:lstStyle/>
          <a:p>
            <a:pPr defTabSz="457200"/>
            <a:r>
              <a:rPr lang="en-GB" sz="1600" b="1" dirty="0" smtClean="0">
                <a:solidFill>
                  <a:schemeClr val="accent5"/>
                </a:solidFill>
              </a:rPr>
              <a:t>Dear Conference Organiser,</a:t>
            </a:r>
          </a:p>
          <a:p>
            <a:pPr defTabSz="457200"/>
            <a:endParaRPr lang="en-GB" sz="1200" b="1" dirty="0" smtClean="0">
              <a:solidFill>
                <a:schemeClr val="accent5">
                  <a:lumMod val="40000"/>
                  <a:lumOff val="60000"/>
                </a:schemeClr>
              </a:solidFill>
            </a:endParaRPr>
          </a:p>
          <a:p>
            <a:pPr algn="just">
              <a:lnSpc>
                <a:spcPct val="107000"/>
              </a:lnSpc>
              <a:spcAft>
                <a:spcPts val="800"/>
              </a:spcAft>
            </a:pPr>
            <a:r>
              <a:rPr lang="en-GB" sz="1200" dirty="0">
                <a:solidFill>
                  <a:schemeClr val="accent5">
                    <a:lumMod val="40000"/>
                    <a:lumOff val="60000"/>
                  </a:schemeClr>
                </a:solidFill>
                <a:ea typeface="Calibri" panose="020F0502020204030204" pitchFamily="34" charset="0"/>
                <a:cs typeface="Times New Roman" panose="02020603050405020304" pitchFamily="18" charset="0"/>
              </a:rPr>
              <a:t>The College bar can be requested prior to your event taking place, giving your delegates a place to chill out together in a unique student bar environment</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!(Please note – there will be a £50 deposit for this option that will be refunded if delegates make purchases to this amount) </a:t>
            </a:r>
            <a:endParaRPr lang="en-GB" sz="1050" dirty="0">
              <a:solidFill>
                <a:schemeClr val="accent5">
                  <a:lumMod val="40000"/>
                  <a:lumOff val="60000"/>
                </a:schemeClr>
              </a:solidFill>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solidFill>
                  <a:schemeClr val="accent5">
                    <a:lumMod val="40000"/>
                    <a:lumOff val="60000"/>
                  </a:schemeClr>
                </a:solidFill>
                <a:ea typeface="Calibri" panose="020F0502020204030204" pitchFamily="34" charset="0"/>
                <a:cs typeface="Times New Roman" panose="02020603050405020304" pitchFamily="18" charset="0"/>
              </a:rPr>
              <a:t>It has an extensive range of draught and bottled beers, spirits and soft drinks, at prices cheaper than the local pubs, which can be supped whilst challenging colleagues to a game of pool, table football, darts or just chilling watching </a:t>
            </a:r>
            <a:r>
              <a:rPr lang="en-GB" sz="1200" dirty="0" err="1">
                <a:solidFill>
                  <a:schemeClr val="accent5">
                    <a:lumMod val="40000"/>
                    <a:lumOff val="60000"/>
                  </a:schemeClr>
                </a:solidFill>
                <a:ea typeface="Calibri" panose="020F0502020204030204" pitchFamily="34" charset="0"/>
                <a:cs typeface="Times New Roman" panose="02020603050405020304" pitchFamily="18" charset="0"/>
              </a:rPr>
              <a:t>tv</a:t>
            </a:r>
            <a:r>
              <a:rPr lang="en-GB" sz="1200" dirty="0">
                <a:solidFill>
                  <a:schemeClr val="accent5">
                    <a:lumMod val="40000"/>
                    <a:lumOff val="60000"/>
                  </a:schemeClr>
                </a:solidFill>
                <a:ea typeface="Calibri" panose="020F0502020204030204" pitchFamily="34" charset="0"/>
                <a:cs typeface="Times New Roman" panose="02020603050405020304" pitchFamily="18" charset="0"/>
              </a:rPr>
              <a:t> or listening to the juke </a:t>
            </a:r>
            <a:r>
              <a:rPr lang="en-GB" sz="1200" dirty="0" smtClean="0">
                <a:solidFill>
                  <a:schemeClr val="accent5">
                    <a:lumMod val="40000"/>
                    <a:lumOff val="60000"/>
                  </a:schemeClr>
                </a:solidFill>
                <a:ea typeface="Calibri" panose="020F0502020204030204" pitchFamily="34" charset="0"/>
                <a:cs typeface="Times New Roman" panose="02020603050405020304" pitchFamily="18" charset="0"/>
              </a:rPr>
              <a:t>box.</a:t>
            </a:r>
            <a:endParaRPr lang="en-GB" sz="1050" dirty="0">
              <a:solidFill>
                <a:schemeClr val="accent5">
                  <a:lumMod val="40000"/>
                  <a:lumOff val="60000"/>
                </a:schemeClr>
              </a:solidFill>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solidFill>
                  <a:schemeClr val="accent5">
                    <a:lumMod val="40000"/>
                    <a:lumOff val="60000"/>
                  </a:schemeClr>
                </a:solidFill>
                <a:ea typeface="Calibri" panose="020F0502020204030204" pitchFamily="34" charset="0"/>
                <a:cs typeface="Times New Roman" panose="02020603050405020304" pitchFamily="18" charset="0"/>
              </a:rPr>
              <a:t>The bars normal opening hours are 1900 – 2300hrs with 20 </a:t>
            </a:r>
            <a:r>
              <a:rPr lang="en-GB" sz="1200" dirty="0" err="1">
                <a:solidFill>
                  <a:schemeClr val="accent5">
                    <a:lumMod val="40000"/>
                    <a:lumOff val="60000"/>
                  </a:schemeClr>
                </a:solidFill>
                <a:ea typeface="Calibri" panose="020F0502020204030204" pitchFamily="34" charset="0"/>
                <a:cs typeface="Times New Roman" panose="02020603050405020304" pitchFamily="18" charset="0"/>
              </a:rPr>
              <a:t>mins</a:t>
            </a:r>
            <a:r>
              <a:rPr lang="en-GB" sz="1200" dirty="0">
                <a:solidFill>
                  <a:schemeClr val="accent5">
                    <a:lumMod val="40000"/>
                    <a:lumOff val="60000"/>
                  </a:schemeClr>
                </a:solidFill>
                <a:ea typeface="Calibri" panose="020F0502020204030204" pitchFamily="34" charset="0"/>
                <a:cs typeface="Times New Roman" panose="02020603050405020304" pitchFamily="18" charset="0"/>
              </a:rPr>
              <a:t> drinking up time, however we can offer flexible opening (booked prior to the start of your event), for example you may want to offer your guests a pre-dinner drink before dinner rather than giving a more formal drinks reception.</a:t>
            </a:r>
            <a:endParaRPr lang="en-GB" sz="1050" dirty="0">
              <a:solidFill>
                <a:schemeClr val="accent5">
                  <a:lumMod val="40000"/>
                  <a:lumOff val="60000"/>
                </a:schemeClr>
              </a:solidFill>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solidFill>
                  <a:schemeClr val="accent5">
                    <a:lumMod val="40000"/>
                    <a:lumOff val="60000"/>
                  </a:schemeClr>
                </a:solidFill>
                <a:ea typeface="Calibri" panose="020F0502020204030204" pitchFamily="34" charset="0"/>
                <a:cs typeface="Times New Roman" panose="02020603050405020304" pitchFamily="18" charset="0"/>
              </a:rPr>
              <a:t>There is the option of either adding the cost of the drinks to your main account/invoice or if you prefer and funds are tight, we can take payment from your individual guests via credit/debit card only as we are a cash free College.</a:t>
            </a:r>
            <a:endParaRPr lang="en-GB" sz="1050" dirty="0">
              <a:solidFill>
                <a:schemeClr val="accent5">
                  <a:lumMod val="40000"/>
                  <a:lumOff val="60000"/>
                </a:schemeClr>
              </a:solidFill>
              <a:effectLs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6" y="149104"/>
            <a:ext cx="1505899" cy="559886"/>
          </a:xfrm>
          <a:prstGeom prst="rect">
            <a:avLst/>
          </a:prstGeom>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43401" y="5337706"/>
            <a:ext cx="1836220" cy="1223848"/>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457596" y="1252744"/>
            <a:ext cx="1821113" cy="122171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9941" y="1252743"/>
            <a:ext cx="1851095" cy="1233762"/>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9941" y="2639189"/>
            <a:ext cx="3819680" cy="2545832"/>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59941" y="5337706"/>
            <a:ext cx="1851096" cy="122384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836423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0" name="TextBox 9"/>
          <p:cNvSpPr txBox="1"/>
          <p:nvPr/>
        </p:nvSpPr>
        <p:spPr>
          <a:xfrm>
            <a:off x="429768" y="0"/>
            <a:ext cx="796359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accent5">
                    <a:lumMod val="40000"/>
                    <a:lumOff val="60000"/>
                  </a:schemeClr>
                </a:solidFill>
                <a:effectLst/>
                <a:uLnTx/>
                <a:uFillTx/>
                <a:latin typeface="+mj-lt"/>
              </a:rPr>
              <a:t>St Anne’s College – Catering</a:t>
            </a:r>
          </a:p>
        </p:txBody>
      </p:sp>
      <p:sp>
        <p:nvSpPr>
          <p:cNvPr id="15"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2" name="TextBox 1"/>
          <p:cNvSpPr txBox="1"/>
          <p:nvPr/>
        </p:nvSpPr>
        <p:spPr>
          <a:xfrm>
            <a:off x="429768" y="1808520"/>
            <a:ext cx="3104007" cy="3970318"/>
          </a:xfrm>
          <a:prstGeom prst="rect">
            <a:avLst/>
          </a:prstGeom>
          <a:noFill/>
        </p:spPr>
        <p:txBody>
          <a:bodyPr wrap="square" rtlCol="0">
            <a:spAutoFit/>
          </a:bodyPr>
          <a:lstStyle/>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Catering introduction.</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Sustainability.</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Working Breakfasts.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Cold Grazing. </a:t>
            </a:r>
            <a:endParaRPr lang="en-GB" dirty="0">
              <a:solidFill>
                <a:schemeClr val="accent5">
                  <a:lumMod val="40000"/>
                  <a:lumOff val="60000"/>
                </a:schemeClr>
              </a:solidFill>
            </a:endParaRP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Hot Grazing. </a:t>
            </a:r>
            <a:endParaRPr lang="en-GB" dirty="0">
              <a:solidFill>
                <a:schemeClr val="accent5">
                  <a:lumMod val="40000"/>
                  <a:lumOff val="60000"/>
                </a:schemeClr>
              </a:solidFill>
            </a:endParaRP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Working Lunches.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Family Service Dinners.</a:t>
            </a:r>
            <a:endParaRPr lang="en-GB" dirty="0">
              <a:solidFill>
                <a:schemeClr val="accent5">
                  <a:lumMod val="40000"/>
                  <a:lumOff val="60000"/>
                </a:schemeClr>
              </a:solidFill>
            </a:endParaRPr>
          </a:p>
          <a:p>
            <a:pPr marL="285750" lvl="0" indent="-285750" defTabSz="914400">
              <a:buFont typeface="Courier New" panose="02070309020205020404" pitchFamily="49" charset="0"/>
              <a:buChar char="o"/>
              <a:defRPr/>
            </a:pPr>
            <a:r>
              <a:rPr lang="en-GB" dirty="0" err="1" smtClean="0">
                <a:solidFill>
                  <a:schemeClr val="accent5">
                    <a:lumMod val="40000"/>
                    <a:lumOff val="60000"/>
                  </a:schemeClr>
                </a:solidFill>
              </a:rPr>
              <a:t>Pintxos</a:t>
            </a:r>
            <a:r>
              <a:rPr lang="en-GB" dirty="0" smtClean="0">
                <a:solidFill>
                  <a:schemeClr val="accent5">
                    <a:lumMod val="40000"/>
                    <a:lumOff val="60000"/>
                  </a:schemeClr>
                </a:solidFill>
              </a:rPr>
              <a:t> &amp; Nibbles.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Fine Dining.</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Barbecues.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The </a:t>
            </a:r>
            <a:r>
              <a:rPr lang="en-GB" dirty="0">
                <a:solidFill>
                  <a:schemeClr val="accent5">
                    <a:lumMod val="40000"/>
                    <a:lumOff val="60000"/>
                  </a:schemeClr>
                </a:solidFill>
              </a:rPr>
              <a:t>Head Chef’s </a:t>
            </a:r>
            <a:r>
              <a:rPr lang="en-GB" dirty="0" smtClean="0">
                <a:solidFill>
                  <a:schemeClr val="accent5">
                    <a:lumMod val="40000"/>
                    <a:lumOff val="60000"/>
                  </a:schemeClr>
                </a:solidFill>
              </a:rPr>
              <a:t>Tempters!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STACs.</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College Bar.</a:t>
            </a:r>
          </a:p>
          <a:p>
            <a:pPr marL="285750" lvl="0" indent="-285750" defTabSz="914400">
              <a:buFont typeface="Courier New" panose="02070309020205020404" pitchFamily="49" charset="0"/>
              <a:buChar char="o"/>
              <a:defRPr/>
            </a:pPr>
            <a:r>
              <a:rPr lang="en-GB" dirty="0" smtClean="0">
                <a:solidFill>
                  <a:schemeClr val="accent5">
                    <a:lumMod val="40000"/>
                    <a:lumOff val="60000"/>
                  </a:schemeClr>
                </a:solidFill>
              </a:rPr>
              <a:t>Wine List.</a:t>
            </a:r>
            <a:endParaRPr lang="en-GB" dirty="0">
              <a:solidFill>
                <a:schemeClr val="accent5">
                  <a:lumMod val="40000"/>
                  <a:lumOff val="60000"/>
                </a:schemeClr>
              </a:solidFill>
            </a:endParaRPr>
          </a:p>
        </p:txBody>
      </p:sp>
      <p:sp>
        <p:nvSpPr>
          <p:cNvPr id="3" name="TextBox 2"/>
          <p:cNvSpPr txBox="1"/>
          <p:nvPr/>
        </p:nvSpPr>
        <p:spPr>
          <a:xfrm>
            <a:off x="709389" y="1164303"/>
            <a:ext cx="5078607" cy="461665"/>
          </a:xfrm>
          <a:prstGeom prst="rect">
            <a:avLst/>
          </a:prstGeom>
          <a:noFill/>
        </p:spPr>
        <p:txBody>
          <a:bodyPr wrap="square" rtlCol="0">
            <a:spAutoFit/>
          </a:bodyPr>
          <a:lstStyle/>
          <a:p>
            <a:r>
              <a:rPr lang="en-GB" sz="2400" b="1" dirty="0" smtClean="0">
                <a:solidFill>
                  <a:schemeClr val="accent5"/>
                </a:solidFill>
                <a:latin typeface="+mj-lt"/>
              </a:rPr>
              <a:t>CONTENTS</a:t>
            </a:r>
            <a:endParaRPr lang="en-GB" sz="2400" b="1" dirty="0">
              <a:solidFill>
                <a:schemeClr val="accent5"/>
              </a:solidFill>
              <a:latin typeface="+mj-lt"/>
            </a:endParaRPr>
          </a:p>
        </p:txBody>
      </p:sp>
      <p:sp>
        <p:nvSpPr>
          <p:cNvPr id="5" name="TextBox 4"/>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00232" y="969319"/>
            <a:ext cx="2518214" cy="167840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00232" y="2822776"/>
            <a:ext cx="2518214" cy="167839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00232" y="4673181"/>
            <a:ext cx="2518214" cy="1678399"/>
          </a:xfrm>
          <a:prstGeom prst="rect">
            <a:avLst/>
          </a:prstGeom>
          <a:ln w="88900" cap="sq" cmpd="thickThin">
            <a:solidFill>
              <a:srgbClr val="000000"/>
            </a:solidFill>
            <a:prstDash val="solid"/>
            <a:miter lim="800000"/>
          </a:ln>
          <a:effectLst>
            <a:innerShdw blurRad="76200">
              <a:srgbClr val="000000"/>
            </a:innerShdw>
          </a:effectLst>
        </p:spPr>
      </p:pic>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5433" y="2821251"/>
            <a:ext cx="2518212" cy="1678398"/>
          </a:xfrm>
          <a:prstGeom prst="rect">
            <a:avLst/>
          </a:prstGeom>
          <a:ln w="88900" cap="sq" cmpd="thickThin">
            <a:solidFill>
              <a:srgbClr val="000000"/>
            </a:solidFill>
            <a:prstDash val="solid"/>
            <a:miter lim="800000"/>
          </a:ln>
          <a:effectLst>
            <a:innerShdw blurRad="76200">
              <a:srgbClr val="000000"/>
            </a:innerShdw>
          </a:effectLst>
        </p:spPr>
      </p:pic>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95433" y="969321"/>
            <a:ext cx="2518212" cy="1678398"/>
          </a:xfrm>
          <a:prstGeom prst="rect">
            <a:avLst/>
          </a:prstGeom>
          <a:ln w="88900" cap="sq" cmpd="thickThin">
            <a:solidFill>
              <a:srgbClr val="000000"/>
            </a:solidFill>
            <a:prstDash val="solid"/>
            <a:miter lim="800000"/>
          </a:ln>
          <a:effectLst>
            <a:innerShdw blurRad="76200">
              <a:srgbClr val="000000"/>
            </a:innerShdw>
          </a:effectLst>
        </p:spPr>
      </p:pic>
      <p:pic>
        <p:nvPicPr>
          <p:cNvPr id="19" name="Picture 1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495433" y="4673181"/>
            <a:ext cx="2518212" cy="167839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File:Instagram logo 2016.svg - Wikipedia"/>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
        <p:nvSpPr>
          <p:cNvPr id="11" name="TextBox 10"/>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spTree>
    <p:extLst>
      <p:ext uri="{BB962C8B-B14F-4D97-AF65-F5344CB8AC3E}">
        <p14:creationId xmlns:p14="http://schemas.microsoft.com/office/powerpoint/2010/main" val="923468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19" name="TextBox 18"/>
          <p:cNvSpPr txBox="1"/>
          <p:nvPr/>
        </p:nvSpPr>
        <p:spPr>
          <a:xfrm>
            <a:off x="359240" y="1040306"/>
            <a:ext cx="4450560" cy="5424562"/>
          </a:xfrm>
          <a:prstGeom prst="rect">
            <a:avLst/>
          </a:prstGeom>
          <a:solidFill>
            <a:schemeClr val="bg1">
              <a:lumMod val="65000"/>
              <a:lumOff val="35000"/>
            </a:schemeClr>
          </a:solidFill>
        </p:spPr>
        <p:txBody>
          <a:bodyPr wrap="square" rtlCol="0">
            <a:spAutoFit/>
          </a:bodyPr>
          <a:lstStyle/>
          <a:p>
            <a:pPr>
              <a:spcAft>
                <a:spcPts val="0"/>
              </a:spcAft>
            </a:pPr>
            <a:r>
              <a:rPr lang="en-GB" sz="1050" b="1" dirty="0">
                <a:solidFill>
                  <a:schemeClr val="accent5"/>
                </a:solidFill>
                <a:ea typeface="Times New Roman" panose="02020603050405020304" pitchFamily="18" charset="0"/>
              </a:rPr>
              <a:t>WHITE WINE </a:t>
            </a:r>
          </a:p>
          <a:p>
            <a:pPr>
              <a:spcAft>
                <a:spcPts val="0"/>
              </a:spcAft>
            </a:pPr>
            <a:r>
              <a:rPr lang="en-GB" sz="1050" dirty="0">
                <a:solidFill>
                  <a:schemeClr val="accent5">
                    <a:lumMod val="40000"/>
                    <a:lumOff val="60000"/>
                  </a:schemeClr>
                </a:solidFill>
                <a:ea typeface="Times New Roman" panose="02020603050405020304" pitchFamily="18" charset="0"/>
              </a:rPr>
              <a:t>Bella Modella ‘La </a:t>
            </a:r>
            <a:r>
              <a:rPr lang="en-GB" sz="1050" dirty="0" err="1">
                <a:solidFill>
                  <a:schemeClr val="accent5">
                    <a:lumMod val="40000"/>
                    <a:lumOff val="60000"/>
                  </a:schemeClr>
                </a:solidFill>
                <a:ea typeface="Times New Roman" panose="02020603050405020304" pitchFamily="18" charset="0"/>
              </a:rPr>
              <a:t>Farfalla</a:t>
            </a:r>
            <a:r>
              <a:rPr lang="en-GB" sz="1050" dirty="0">
                <a:solidFill>
                  <a:schemeClr val="accent5">
                    <a:lumMod val="40000"/>
                    <a:lumOff val="60000"/>
                  </a:schemeClr>
                </a:solidFill>
                <a:ea typeface="Times New Roman" panose="02020603050405020304" pitchFamily="18" charset="0"/>
              </a:rPr>
              <a:t>’ Pinot </a:t>
            </a:r>
            <a:r>
              <a:rPr lang="en-GB" sz="1050" dirty="0" err="1">
                <a:solidFill>
                  <a:schemeClr val="accent5">
                    <a:lumMod val="40000"/>
                    <a:lumOff val="60000"/>
                  </a:schemeClr>
                </a:solidFill>
                <a:ea typeface="Times New Roman" panose="02020603050405020304" pitchFamily="18" charset="0"/>
              </a:rPr>
              <a:t>Grigio</a:t>
            </a:r>
            <a:r>
              <a:rPr lang="en-GB" sz="1050" dirty="0">
                <a:solidFill>
                  <a:schemeClr val="accent5">
                    <a:lumMod val="40000"/>
                    <a:lumOff val="60000"/>
                  </a:schemeClr>
                </a:solidFill>
                <a:ea typeface="Times New Roman" panose="02020603050405020304" pitchFamily="18" charset="0"/>
              </a:rPr>
              <a:t> IGT – Italy - £</a:t>
            </a:r>
            <a:r>
              <a:rPr lang="en-GB" sz="1050" dirty="0" smtClean="0">
                <a:solidFill>
                  <a:schemeClr val="accent5">
                    <a:lumMod val="40000"/>
                    <a:lumOff val="60000"/>
                  </a:schemeClr>
                </a:solidFill>
                <a:ea typeface="Times New Roman" panose="02020603050405020304" pitchFamily="18" charset="0"/>
              </a:rPr>
              <a:t>13.00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Beautifully light &amp; vibrant. Its zesty, citrus &amp; green apple character with a refreshing quality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De </a:t>
            </a:r>
            <a:r>
              <a:rPr lang="en-GB" sz="1050" dirty="0" err="1">
                <a:solidFill>
                  <a:schemeClr val="accent5">
                    <a:lumMod val="40000"/>
                    <a:lumOff val="60000"/>
                  </a:schemeClr>
                </a:solidFill>
                <a:ea typeface="Times New Roman" panose="02020603050405020304" pitchFamily="18" charset="0"/>
              </a:rPr>
              <a:t>Bortoli</a:t>
            </a:r>
            <a:r>
              <a:rPr lang="en-GB" sz="1050" dirty="0">
                <a:solidFill>
                  <a:schemeClr val="accent5">
                    <a:lumMod val="40000"/>
                    <a:lumOff val="60000"/>
                  </a:schemeClr>
                </a:solidFill>
                <a:ea typeface="Times New Roman" panose="02020603050405020304" pitchFamily="18" charset="0"/>
              </a:rPr>
              <a:t>, The Accomplice Chardonnay – Australia - £</a:t>
            </a:r>
            <a:r>
              <a:rPr lang="en-GB" sz="1050" dirty="0" smtClean="0">
                <a:solidFill>
                  <a:schemeClr val="accent5">
                    <a:lumMod val="40000"/>
                    <a:lumOff val="60000"/>
                  </a:schemeClr>
                </a:solidFill>
                <a:ea typeface="Times New Roman" panose="02020603050405020304" pitchFamily="18" charset="0"/>
              </a:rPr>
              <a:t>13.50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Warm fermentation &amp; a wide variety of yeast strains used to add complexity &amp; texture. Clean, lean &amp; unoaked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err="1">
                <a:solidFill>
                  <a:schemeClr val="accent5">
                    <a:lumMod val="40000"/>
                    <a:lumOff val="60000"/>
                  </a:schemeClr>
                </a:solidFill>
                <a:ea typeface="Times New Roman" panose="02020603050405020304" pitchFamily="18" charset="0"/>
              </a:rPr>
              <a:t>Picpoul</a:t>
            </a:r>
            <a:r>
              <a:rPr lang="en-GB" sz="1050" dirty="0">
                <a:solidFill>
                  <a:schemeClr val="accent5">
                    <a:lumMod val="40000"/>
                    <a:lumOff val="60000"/>
                  </a:schemeClr>
                </a:solidFill>
                <a:ea typeface="Times New Roman" panose="02020603050405020304" pitchFamily="18" charset="0"/>
              </a:rPr>
              <a:t> de </a:t>
            </a:r>
            <a:r>
              <a:rPr lang="en-GB" sz="1050" dirty="0" err="1">
                <a:solidFill>
                  <a:schemeClr val="accent5">
                    <a:lumMod val="40000"/>
                    <a:lumOff val="60000"/>
                  </a:schemeClr>
                </a:solidFill>
                <a:ea typeface="Times New Roman" panose="02020603050405020304" pitchFamily="18" charset="0"/>
              </a:rPr>
              <a:t>Pinet</a:t>
            </a:r>
            <a:r>
              <a:rPr lang="en-GB" sz="1050" dirty="0">
                <a:solidFill>
                  <a:schemeClr val="accent5">
                    <a:lumMod val="40000"/>
                    <a:lumOff val="60000"/>
                  </a:schemeClr>
                </a:solidFill>
                <a:ea typeface="Times New Roman" panose="02020603050405020304" pitchFamily="18" charset="0"/>
              </a:rPr>
              <a:t>, Domaine la </a:t>
            </a:r>
            <a:r>
              <a:rPr lang="en-GB" sz="1050" dirty="0" err="1">
                <a:solidFill>
                  <a:schemeClr val="accent5">
                    <a:lumMod val="40000"/>
                    <a:lumOff val="60000"/>
                  </a:schemeClr>
                </a:solidFill>
                <a:ea typeface="Times New Roman" panose="02020603050405020304" pitchFamily="18" charset="0"/>
              </a:rPr>
              <a:t>Serre</a:t>
            </a:r>
            <a:r>
              <a:rPr lang="en-GB" sz="1050" dirty="0">
                <a:solidFill>
                  <a:schemeClr val="accent5">
                    <a:lumMod val="40000"/>
                    <a:lumOff val="60000"/>
                  </a:schemeClr>
                </a:solidFill>
                <a:ea typeface="Times New Roman" panose="02020603050405020304" pitchFamily="18" charset="0"/>
              </a:rPr>
              <a:t> – France - £</a:t>
            </a:r>
            <a:r>
              <a:rPr lang="en-GB" sz="1050" dirty="0" smtClean="0">
                <a:solidFill>
                  <a:schemeClr val="accent5">
                    <a:lumMod val="40000"/>
                    <a:lumOff val="60000"/>
                  </a:schemeClr>
                </a:solidFill>
                <a:ea typeface="Times New Roman" panose="02020603050405020304" pitchFamily="18" charset="0"/>
              </a:rPr>
              <a:t>16.70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Crisp dry palate, notes of peach, melon &amp; grapefruit with zesty acidity &amp; an intense </a:t>
            </a:r>
            <a:r>
              <a:rPr lang="en-GB" sz="1050" dirty="0" err="1">
                <a:solidFill>
                  <a:schemeClr val="accent5">
                    <a:lumMod val="40000"/>
                    <a:lumOff val="60000"/>
                  </a:schemeClr>
                </a:solidFill>
                <a:ea typeface="Times New Roman" panose="02020603050405020304" pitchFamily="18" charset="0"/>
              </a:rPr>
              <a:t>minerality</a:t>
            </a:r>
            <a:r>
              <a:rPr lang="en-GB" sz="1050" dirty="0">
                <a:solidFill>
                  <a:schemeClr val="accent5">
                    <a:lumMod val="40000"/>
                    <a:lumOff val="60000"/>
                  </a:schemeClr>
                </a:solidFill>
                <a:ea typeface="Times New Roman" panose="02020603050405020304" pitchFamily="18" charset="0"/>
              </a:rPr>
              <a:t> giving a long refreshing finish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err="1">
                <a:solidFill>
                  <a:schemeClr val="accent5">
                    <a:lumMod val="40000"/>
                    <a:lumOff val="60000"/>
                  </a:schemeClr>
                </a:solidFill>
                <a:ea typeface="Times New Roman" panose="02020603050405020304" pitchFamily="18" charset="0"/>
              </a:rPr>
              <a:t>Honu</a:t>
            </a:r>
            <a:r>
              <a:rPr lang="en-GB" sz="1050" dirty="0">
                <a:solidFill>
                  <a:schemeClr val="accent5">
                    <a:lumMod val="40000"/>
                    <a:lumOff val="60000"/>
                  </a:schemeClr>
                </a:solidFill>
                <a:ea typeface="Times New Roman" panose="02020603050405020304" pitchFamily="18" charset="0"/>
              </a:rPr>
              <a:t> Sauvignon Blanc – New Zealand - £17.00 </a:t>
            </a:r>
          </a:p>
          <a:p>
            <a:pPr>
              <a:spcAft>
                <a:spcPts val="0"/>
              </a:spcAft>
            </a:pPr>
            <a:r>
              <a:rPr lang="en-GB" sz="1050" dirty="0">
                <a:solidFill>
                  <a:schemeClr val="accent5">
                    <a:lumMod val="40000"/>
                    <a:lumOff val="60000"/>
                  </a:schemeClr>
                </a:solidFill>
                <a:ea typeface="Times New Roman" panose="02020603050405020304" pitchFamily="18" charset="0"/>
              </a:rPr>
              <a:t>Fresh, crisp and zesty with aromas of citrus and passion fruit, combined with intense flavours of lime and gooseberry </a:t>
            </a:r>
          </a:p>
          <a:p>
            <a:pPr>
              <a:spcAft>
                <a:spcPts val="0"/>
              </a:spcAft>
            </a:pPr>
            <a:endParaRPr lang="en-GB" sz="1050" dirty="0">
              <a:ea typeface="Times New Roman" panose="02020603050405020304" pitchFamily="18" charset="0"/>
            </a:endParaRPr>
          </a:p>
          <a:p>
            <a:pPr>
              <a:spcAft>
                <a:spcPts val="0"/>
              </a:spcAft>
            </a:pPr>
            <a:r>
              <a:rPr lang="en-GB" sz="1050" b="1" dirty="0">
                <a:solidFill>
                  <a:schemeClr val="accent5"/>
                </a:solidFill>
                <a:ea typeface="Times New Roman" panose="02020603050405020304" pitchFamily="18" charset="0"/>
              </a:rPr>
              <a:t>RED WINE </a:t>
            </a:r>
          </a:p>
          <a:p>
            <a:pPr>
              <a:spcAft>
                <a:spcPts val="0"/>
              </a:spcAft>
            </a:pPr>
            <a:r>
              <a:rPr lang="en-GB" sz="1050" dirty="0" err="1">
                <a:solidFill>
                  <a:schemeClr val="accent5">
                    <a:lumMod val="40000"/>
                    <a:lumOff val="60000"/>
                  </a:schemeClr>
                </a:solidFill>
                <a:ea typeface="Times New Roman" panose="02020603050405020304" pitchFamily="18" charset="0"/>
              </a:rPr>
              <a:t>Montaignan</a:t>
            </a:r>
            <a:r>
              <a:rPr lang="en-GB" sz="1050" dirty="0">
                <a:solidFill>
                  <a:schemeClr val="accent5">
                    <a:lumMod val="40000"/>
                    <a:lumOff val="60000"/>
                  </a:schemeClr>
                </a:solidFill>
                <a:ea typeface="Times New Roman" panose="02020603050405020304" pitchFamily="18" charset="0"/>
              </a:rPr>
              <a:t> Carignan </a:t>
            </a:r>
            <a:r>
              <a:rPr lang="en-GB" sz="1050" dirty="0" err="1">
                <a:solidFill>
                  <a:schemeClr val="accent5">
                    <a:lumMod val="40000"/>
                    <a:lumOff val="60000"/>
                  </a:schemeClr>
                </a:solidFill>
                <a:ea typeface="Times New Roman" panose="02020603050405020304" pitchFamily="18" charset="0"/>
              </a:rPr>
              <a:t>Vieilles</a:t>
            </a:r>
            <a:r>
              <a:rPr lang="en-GB" sz="1050" dirty="0">
                <a:solidFill>
                  <a:schemeClr val="accent5">
                    <a:lumMod val="40000"/>
                    <a:lumOff val="60000"/>
                  </a:schemeClr>
                </a:solidFill>
                <a:ea typeface="Times New Roman" panose="02020603050405020304" pitchFamily="18" charset="0"/>
              </a:rPr>
              <a:t> </a:t>
            </a:r>
            <a:r>
              <a:rPr lang="en-GB" sz="1050" dirty="0" err="1">
                <a:solidFill>
                  <a:schemeClr val="accent5">
                    <a:lumMod val="40000"/>
                    <a:lumOff val="60000"/>
                  </a:schemeClr>
                </a:solidFill>
                <a:ea typeface="Times New Roman" panose="02020603050405020304" pitchFamily="18" charset="0"/>
              </a:rPr>
              <a:t>Vignes</a:t>
            </a:r>
            <a:r>
              <a:rPr lang="en-GB" sz="1050" dirty="0">
                <a:solidFill>
                  <a:schemeClr val="accent5">
                    <a:lumMod val="40000"/>
                    <a:lumOff val="60000"/>
                  </a:schemeClr>
                </a:solidFill>
                <a:ea typeface="Times New Roman" panose="02020603050405020304" pitchFamily="18" charset="0"/>
              </a:rPr>
              <a:t> – France - £</a:t>
            </a:r>
            <a:r>
              <a:rPr lang="en-GB" sz="1050" dirty="0" smtClean="0">
                <a:solidFill>
                  <a:schemeClr val="accent5">
                    <a:lumMod val="40000"/>
                    <a:lumOff val="60000"/>
                  </a:schemeClr>
                </a:solidFill>
                <a:ea typeface="Times New Roman" panose="02020603050405020304" pitchFamily="18" charset="0"/>
              </a:rPr>
              <a:t>13.50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Typically juicy, lots of delicious red fruits, a lick of oak adding vanilla, &amp; soft tannins at the finish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El Tesoro Malbec – Argentina - £</a:t>
            </a:r>
            <a:r>
              <a:rPr lang="en-GB" sz="1050" dirty="0" smtClean="0">
                <a:solidFill>
                  <a:schemeClr val="accent5">
                    <a:lumMod val="40000"/>
                    <a:lumOff val="60000"/>
                  </a:schemeClr>
                </a:solidFill>
                <a:ea typeface="Times New Roman" panose="02020603050405020304" pitchFamily="18" charset="0"/>
              </a:rPr>
              <a:t>16.00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Aromas ripe black fruit, leather &amp; tobacco spice. Full bodied flavours blackberry, damson spice &amp; notes pepper &amp; cinnamon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err="1">
                <a:solidFill>
                  <a:schemeClr val="accent5">
                    <a:lumMod val="40000"/>
                    <a:lumOff val="60000"/>
                  </a:schemeClr>
                </a:solidFill>
                <a:ea typeface="Times New Roman" panose="02020603050405020304" pitchFamily="18" charset="0"/>
              </a:rPr>
              <a:t>Paparuda</a:t>
            </a:r>
            <a:r>
              <a:rPr lang="en-GB" sz="1050" dirty="0">
                <a:solidFill>
                  <a:schemeClr val="accent5">
                    <a:lumMod val="40000"/>
                    <a:lumOff val="60000"/>
                  </a:schemeClr>
                </a:solidFill>
                <a:ea typeface="Times New Roman" panose="02020603050405020304" pitchFamily="18" charset="0"/>
              </a:rPr>
              <a:t> Pinot Noir – Romania - £</a:t>
            </a:r>
            <a:r>
              <a:rPr lang="en-GB" sz="1050" dirty="0" smtClean="0">
                <a:solidFill>
                  <a:schemeClr val="accent5">
                    <a:lumMod val="40000"/>
                    <a:lumOff val="60000"/>
                  </a:schemeClr>
                </a:solidFill>
                <a:ea typeface="Times New Roman" panose="02020603050405020304" pitchFamily="18" charset="0"/>
              </a:rPr>
              <a:t>13.75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Delicate fruit aromas strawberry, redcurrant &amp; raspberry with a wisp of savoury smoke. Elegant palate with fine tannins </a:t>
            </a:r>
          </a:p>
          <a:p>
            <a:pPr>
              <a:spcAft>
                <a:spcPts val="0"/>
              </a:spcAft>
            </a:pP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err="1">
                <a:solidFill>
                  <a:schemeClr val="accent5">
                    <a:lumMod val="40000"/>
                    <a:lumOff val="60000"/>
                  </a:schemeClr>
                </a:solidFill>
                <a:ea typeface="Times New Roman" panose="02020603050405020304" pitchFamily="18" charset="0"/>
              </a:rPr>
              <a:t>Zensa</a:t>
            </a:r>
            <a:r>
              <a:rPr lang="en-GB" sz="1050" dirty="0">
                <a:solidFill>
                  <a:schemeClr val="accent5">
                    <a:lumMod val="40000"/>
                    <a:lumOff val="60000"/>
                  </a:schemeClr>
                </a:solidFill>
                <a:ea typeface="Times New Roman" panose="02020603050405020304" pitchFamily="18" charset="0"/>
              </a:rPr>
              <a:t> </a:t>
            </a:r>
            <a:r>
              <a:rPr lang="en-GB" sz="1050" dirty="0" err="1">
                <a:solidFill>
                  <a:schemeClr val="accent5">
                    <a:lumMod val="40000"/>
                    <a:lumOff val="60000"/>
                  </a:schemeClr>
                </a:solidFill>
                <a:ea typeface="Times New Roman" panose="02020603050405020304" pitchFamily="18" charset="0"/>
              </a:rPr>
              <a:t>Primitivo</a:t>
            </a:r>
            <a:r>
              <a:rPr lang="en-GB" sz="1050" dirty="0">
                <a:solidFill>
                  <a:schemeClr val="accent5">
                    <a:lumMod val="40000"/>
                    <a:lumOff val="60000"/>
                  </a:schemeClr>
                </a:solidFill>
                <a:ea typeface="Times New Roman" panose="02020603050405020304" pitchFamily="18" charset="0"/>
              </a:rPr>
              <a:t> – Italy - £</a:t>
            </a:r>
            <a:r>
              <a:rPr lang="en-GB" sz="1050" dirty="0" smtClean="0">
                <a:solidFill>
                  <a:schemeClr val="accent5">
                    <a:lumMod val="40000"/>
                    <a:lumOff val="60000"/>
                  </a:schemeClr>
                </a:solidFill>
                <a:ea typeface="Times New Roman" panose="02020603050405020304" pitchFamily="18" charset="0"/>
              </a:rPr>
              <a:t>18.75 </a:t>
            </a:r>
            <a:endParaRPr lang="en-GB" sz="1050" dirty="0">
              <a:solidFill>
                <a:schemeClr val="accent5">
                  <a:lumMod val="40000"/>
                  <a:lumOff val="60000"/>
                </a:schemeClr>
              </a:solidFill>
              <a:ea typeface="Times New Roman" panose="02020603050405020304" pitchFamily="18" charset="0"/>
            </a:endParaRPr>
          </a:p>
          <a:p>
            <a:pPr>
              <a:spcAft>
                <a:spcPts val="0"/>
              </a:spcAft>
            </a:pPr>
            <a:r>
              <a:rPr lang="en-GB" sz="1050" dirty="0">
                <a:solidFill>
                  <a:schemeClr val="accent5">
                    <a:lumMod val="40000"/>
                    <a:lumOff val="60000"/>
                  </a:schemeClr>
                </a:solidFill>
                <a:ea typeface="Times New Roman" panose="02020603050405020304" pitchFamily="18" charset="0"/>
              </a:rPr>
              <a:t>Complex bouquet, reminiscent of cherries, dried berries &amp; toasted almonds. Full bodied yet smooth &amp; elegant with a silky texture </a:t>
            </a:r>
          </a:p>
        </p:txBody>
      </p:sp>
      <p:sp>
        <p:nvSpPr>
          <p:cNvPr id="9" name="TextBox 8"/>
          <p:cNvSpPr txBox="1"/>
          <p:nvPr/>
        </p:nvSpPr>
        <p:spPr>
          <a:xfrm>
            <a:off x="2584520" y="-124951"/>
            <a:ext cx="6777169" cy="1107996"/>
          </a:xfrm>
          <a:prstGeom prst="rect">
            <a:avLst/>
          </a:prstGeom>
          <a:noFill/>
          <a:effectLst>
            <a:outerShdw blurRad="50800" dist="50800" dir="5400000" algn="ctr" rotWithShape="0">
              <a:srgbClr val="000000"/>
            </a:outerShdw>
          </a:effectLst>
        </p:spPr>
        <p:txBody>
          <a:bodyPr wrap="square" rtlCol="0">
            <a:spAutoFit/>
          </a:bodyPr>
          <a:lstStyle/>
          <a:p>
            <a:pPr defTabSz="457200"/>
            <a:r>
              <a:rPr lang="en-GB" sz="6600" dirty="0" smtClean="0">
                <a:solidFill>
                  <a:schemeClr val="accent5">
                    <a:lumMod val="40000"/>
                    <a:lumOff val="60000"/>
                  </a:schemeClr>
                </a:solidFill>
                <a:latin typeface="+mj-lt"/>
              </a:rPr>
              <a:t>Wine list 2022</a:t>
            </a:r>
            <a:endParaRPr lang="en-GB" sz="1400" b="1" dirty="0">
              <a:solidFill>
                <a:schemeClr val="accent5">
                  <a:lumMod val="40000"/>
                  <a:lumOff val="60000"/>
                </a:schemeClr>
              </a:solidFill>
              <a:latin typeface="+mj-lt"/>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6" y="149104"/>
            <a:ext cx="1505899" cy="559886"/>
          </a:xfrm>
          <a:prstGeom prst="rect">
            <a:avLst/>
          </a:prstGeom>
        </p:spPr>
      </p:pic>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45117" y="1107810"/>
            <a:ext cx="3825508" cy="254971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45332" y="3848793"/>
            <a:ext cx="3825293" cy="254957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396422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84520" y="-124951"/>
            <a:ext cx="6777169" cy="1107996"/>
          </a:xfrm>
          <a:prstGeom prst="rect">
            <a:avLst/>
          </a:prstGeom>
          <a:noFill/>
          <a:effectLst>
            <a:outerShdw blurRad="50800" dist="50800" dir="5400000" algn="ctr" rotWithShape="0">
              <a:srgbClr val="000000"/>
            </a:outerShdw>
          </a:effectLst>
        </p:spPr>
        <p:txBody>
          <a:bodyPr wrap="square" rtlCol="0">
            <a:spAutoFit/>
          </a:bodyPr>
          <a:lstStyle/>
          <a:p>
            <a:pPr defTabSz="457200"/>
            <a:r>
              <a:rPr lang="en-GB" sz="6600" dirty="0" smtClean="0">
                <a:solidFill>
                  <a:schemeClr val="accent5">
                    <a:lumMod val="40000"/>
                    <a:lumOff val="60000"/>
                  </a:schemeClr>
                </a:solidFill>
                <a:latin typeface="+mj-lt"/>
              </a:rPr>
              <a:t>Wine list 2022</a:t>
            </a:r>
            <a:endParaRPr lang="en-GB" sz="1400" b="1" dirty="0">
              <a:solidFill>
                <a:schemeClr val="accent5">
                  <a:lumMod val="40000"/>
                  <a:lumOff val="60000"/>
                </a:schemeClr>
              </a:solidFill>
              <a:latin typeface="+mj-lt"/>
            </a:endParaRPr>
          </a:p>
        </p:txBody>
      </p:sp>
      <p:sp>
        <p:nvSpPr>
          <p:cNvPr id="8" name="TextBox 7"/>
          <p:cNvSpPr txBox="1"/>
          <p:nvPr/>
        </p:nvSpPr>
        <p:spPr>
          <a:xfrm>
            <a:off x="5183264" y="1040306"/>
            <a:ext cx="4450560" cy="4293483"/>
          </a:xfrm>
          <a:prstGeom prst="rect">
            <a:avLst/>
          </a:prstGeom>
          <a:solidFill>
            <a:schemeClr val="bg1">
              <a:lumMod val="65000"/>
              <a:lumOff val="35000"/>
            </a:schemeClr>
          </a:solidFill>
        </p:spPr>
        <p:txBody>
          <a:bodyPr wrap="square" rtlCol="0">
            <a:spAutoFit/>
          </a:bodyPr>
          <a:lstStyle/>
          <a:p>
            <a:r>
              <a:rPr lang="en-GB" sz="1050" b="1" dirty="0">
                <a:solidFill>
                  <a:schemeClr val="accent5"/>
                </a:solidFill>
              </a:rPr>
              <a:t>SPARKLING &amp; CHAMPAGNE </a:t>
            </a:r>
          </a:p>
          <a:p>
            <a:r>
              <a:rPr lang="en-GB" sz="1050" dirty="0">
                <a:solidFill>
                  <a:schemeClr val="accent5">
                    <a:lumMod val="40000"/>
                    <a:lumOff val="60000"/>
                  </a:schemeClr>
                </a:solidFill>
              </a:rPr>
              <a:t>Prosecco </a:t>
            </a:r>
            <a:r>
              <a:rPr lang="en-GB" sz="1050" dirty="0" err="1">
                <a:solidFill>
                  <a:schemeClr val="accent5">
                    <a:lumMod val="40000"/>
                    <a:lumOff val="60000"/>
                  </a:schemeClr>
                </a:solidFill>
              </a:rPr>
              <a:t>Amori</a:t>
            </a:r>
            <a:r>
              <a:rPr lang="en-GB" sz="1050" dirty="0">
                <a:solidFill>
                  <a:schemeClr val="accent5">
                    <a:lumMod val="40000"/>
                    <a:lumOff val="60000"/>
                  </a:schemeClr>
                </a:solidFill>
              </a:rPr>
              <a:t> – Italy - £</a:t>
            </a:r>
            <a:r>
              <a:rPr lang="en-GB" sz="1050" dirty="0" smtClean="0">
                <a:solidFill>
                  <a:schemeClr val="accent5">
                    <a:lumMod val="40000"/>
                    <a:lumOff val="60000"/>
                  </a:schemeClr>
                </a:solidFill>
              </a:rPr>
              <a:t>16.70 </a:t>
            </a:r>
            <a:endParaRPr lang="en-GB" sz="1050" dirty="0">
              <a:solidFill>
                <a:schemeClr val="accent5">
                  <a:lumMod val="40000"/>
                  <a:lumOff val="60000"/>
                </a:schemeClr>
              </a:solidFill>
            </a:endParaRPr>
          </a:p>
          <a:p>
            <a:r>
              <a:rPr lang="en-GB" sz="1050" dirty="0">
                <a:solidFill>
                  <a:schemeClr val="accent5">
                    <a:lumMod val="40000"/>
                    <a:lumOff val="60000"/>
                  </a:schemeClr>
                </a:solidFill>
              </a:rPr>
              <a:t>Fresh &amp; vibrant with notes of crisp apple &amp; peach. Fruity &amp; gently off dry </a:t>
            </a:r>
          </a:p>
          <a:p>
            <a:endParaRPr lang="en-GB" sz="1050" dirty="0">
              <a:solidFill>
                <a:schemeClr val="accent5">
                  <a:lumMod val="40000"/>
                  <a:lumOff val="60000"/>
                </a:schemeClr>
              </a:solidFill>
            </a:endParaRPr>
          </a:p>
          <a:p>
            <a:r>
              <a:rPr lang="en-GB" sz="1050" dirty="0">
                <a:solidFill>
                  <a:schemeClr val="accent5">
                    <a:lumMod val="40000"/>
                    <a:lumOff val="60000"/>
                  </a:schemeClr>
                </a:solidFill>
              </a:rPr>
              <a:t>Joseph Perrier Yellow Label Brut NV – France - £</a:t>
            </a:r>
            <a:r>
              <a:rPr lang="en-GB" sz="1050" dirty="0" smtClean="0">
                <a:solidFill>
                  <a:schemeClr val="accent5">
                    <a:lumMod val="40000"/>
                    <a:lumOff val="60000"/>
                  </a:schemeClr>
                </a:solidFill>
              </a:rPr>
              <a:t>57.70 </a:t>
            </a:r>
            <a:endParaRPr lang="en-GB" sz="1050" dirty="0">
              <a:solidFill>
                <a:schemeClr val="accent5">
                  <a:lumMod val="40000"/>
                  <a:lumOff val="60000"/>
                </a:schemeClr>
              </a:solidFill>
            </a:endParaRPr>
          </a:p>
          <a:p>
            <a:r>
              <a:rPr lang="en-GB" sz="1050" dirty="0">
                <a:solidFill>
                  <a:schemeClr val="accent5">
                    <a:lumMod val="40000"/>
                    <a:lumOff val="60000"/>
                  </a:schemeClr>
                </a:solidFill>
              </a:rPr>
              <a:t>A good characterful champagne offering white flowers and honeyed notes, a fine mousse, a full fruity flavour and a toasty finish. </a:t>
            </a:r>
          </a:p>
          <a:p>
            <a:endParaRPr lang="en-GB" sz="1050" dirty="0">
              <a:solidFill>
                <a:schemeClr val="accent5">
                  <a:lumMod val="40000"/>
                  <a:lumOff val="60000"/>
                </a:schemeClr>
              </a:solidFill>
            </a:endParaRPr>
          </a:p>
          <a:p>
            <a:r>
              <a:rPr lang="en-GB" sz="1050" dirty="0" smtClean="0">
                <a:solidFill>
                  <a:schemeClr val="accent5">
                    <a:lumMod val="40000"/>
                    <a:lumOff val="60000"/>
                  </a:schemeClr>
                </a:solidFill>
              </a:rPr>
              <a:t>All </a:t>
            </a:r>
            <a:r>
              <a:rPr lang="en-GB" sz="1050" dirty="0">
                <a:solidFill>
                  <a:schemeClr val="accent5">
                    <a:lumMod val="40000"/>
                    <a:lumOff val="60000"/>
                  </a:schemeClr>
                </a:solidFill>
              </a:rPr>
              <a:t>wines sold on sale or return </a:t>
            </a:r>
          </a:p>
          <a:p>
            <a:r>
              <a:rPr lang="en-GB" sz="1050" dirty="0">
                <a:solidFill>
                  <a:schemeClr val="accent5">
                    <a:lumMod val="40000"/>
                    <a:lumOff val="60000"/>
                  </a:schemeClr>
                </a:solidFill>
              </a:rPr>
              <a:t>A premium wines list is available on request </a:t>
            </a:r>
          </a:p>
          <a:p>
            <a:endParaRPr lang="en-GB" sz="1050" dirty="0" smtClean="0"/>
          </a:p>
          <a:p>
            <a:endParaRPr lang="en-GB" sz="1050" dirty="0"/>
          </a:p>
          <a:p>
            <a:r>
              <a:rPr lang="en-GB" sz="1050" b="1" dirty="0">
                <a:solidFill>
                  <a:schemeClr val="accent5"/>
                </a:solidFill>
              </a:rPr>
              <a:t>BAR LIST </a:t>
            </a:r>
          </a:p>
          <a:p>
            <a:r>
              <a:rPr lang="en-GB" sz="1050" dirty="0">
                <a:solidFill>
                  <a:schemeClr val="accent5">
                    <a:lumMod val="40000"/>
                    <a:lumOff val="60000"/>
                  </a:schemeClr>
                </a:solidFill>
              </a:rPr>
              <a:t>Heineken Non </a:t>
            </a:r>
            <a:r>
              <a:rPr lang="en-GB" sz="1050" dirty="0" err="1">
                <a:solidFill>
                  <a:schemeClr val="accent5">
                    <a:lumMod val="40000"/>
                    <a:lumOff val="60000"/>
                  </a:schemeClr>
                </a:solidFill>
              </a:rPr>
              <a:t>Alcholic</a:t>
            </a:r>
            <a:r>
              <a:rPr lang="en-GB" sz="1050" dirty="0">
                <a:solidFill>
                  <a:schemeClr val="accent5">
                    <a:lumMod val="40000"/>
                    <a:lumOff val="60000"/>
                  </a:schemeClr>
                </a:solidFill>
              </a:rPr>
              <a:t> Beer 330ml - </a:t>
            </a:r>
            <a:r>
              <a:rPr lang="en-GB" sz="1050" dirty="0" smtClean="0">
                <a:solidFill>
                  <a:schemeClr val="accent5">
                    <a:lumMod val="40000"/>
                    <a:lumOff val="60000"/>
                  </a:schemeClr>
                </a:solidFill>
              </a:rPr>
              <a:t>£1.67 </a:t>
            </a:r>
            <a:endParaRPr lang="en-GB" sz="1050" dirty="0">
              <a:solidFill>
                <a:schemeClr val="accent5">
                  <a:lumMod val="40000"/>
                  <a:lumOff val="60000"/>
                </a:schemeClr>
              </a:solidFill>
            </a:endParaRPr>
          </a:p>
          <a:p>
            <a:r>
              <a:rPr lang="en-GB" sz="1050" dirty="0">
                <a:solidFill>
                  <a:schemeClr val="accent5">
                    <a:lumMod val="40000"/>
                    <a:lumOff val="60000"/>
                  </a:schemeClr>
                </a:solidFill>
              </a:rPr>
              <a:t>Beck’s 330ml - </a:t>
            </a:r>
            <a:r>
              <a:rPr lang="en-GB" sz="1050" dirty="0" smtClean="0">
                <a:solidFill>
                  <a:schemeClr val="accent5">
                    <a:lumMod val="40000"/>
                    <a:lumOff val="60000"/>
                  </a:schemeClr>
                </a:solidFill>
              </a:rPr>
              <a:t>£2.92 </a:t>
            </a:r>
            <a:endParaRPr lang="en-GB" sz="1050" dirty="0">
              <a:solidFill>
                <a:schemeClr val="accent5">
                  <a:lumMod val="40000"/>
                  <a:lumOff val="60000"/>
                </a:schemeClr>
              </a:solidFill>
            </a:endParaRPr>
          </a:p>
          <a:p>
            <a:r>
              <a:rPr lang="en-GB" sz="1050" dirty="0">
                <a:solidFill>
                  <a:schemeClr val="accent5">
                    <a:lumMod val="40000"/>
                    <a:lumOff val="60000"/>
                  </a:schemeClr>
                </a:solidFill>
              </a:rPr>
              <a:t>Beaver Beer 500ml - </a:t>
            </a:r>
            <a:r>
              <a:rPr lang="en-GB" sz="1050" dirty="0" smtClean="0">
                <a:solidFill>
                  <a:schemeClr val="accent5">
                    <a:lumMod val="40000"/>
                    <a:lumOff val="60000"/>
                  </a:schemeClr>
                </a:solidFill>
              </a:rPr>
              <a:t>£3.34 </a:t>
            </a:r>
            <a:endParaRPr lang="en-GB" sz="1050" dirty="0">
              <a:solidFill>
                <a:schemeClr val="accent5">
                  <a:lumMod val="40000"/>
                  <a:lumOff val="60000"/>
                </a:schemeClr>
              </a:solidFill>
            </a:endParaRPr>
          </a:p>
          <a:p>
            <a:r>
              <a:rPr lang="en-GB" sz="1050" dirty="0" err="1">
                <a:solidFill>
                  <a:schemeClr val="accent5">
                    <a:lumMod val="40000"/>
                    <a:lumOff val="60000"/>
                  </a:schemeClr>
                </a:solidFill>
              </a:rPr>
              <a:t>Kopperberg</a:t>
            </a:r>
            <a:r>
              <a:rPr lang="en-GB" sz="1050" dirty="0">
                <a:solidFill>
                  <a:schemeClr val="accent5">
                    <a:lumMod val="40000"/>
                    <a:lumOff val="60000"/>
                  </a:schemeClr>
                </a:solidFill>
              </a:rPr>
              <a:t> Mixed Fruit Cider 500ml - </a:t>
            </a:r>
            <a:r>
              <a:rPr lang="en-GB" sz="1050" dirty="0" smtClean="0">
                <a:solidFill>
                  <a:schemeClr val="accent5">
                    <a:lumMod val="40000"/>
                    <a:lumOff val="60000"/>
                  </a:schemeClr>
                </a:solidFill>
              </a:rPr>
              <a:t>£3.75</a:t>
            </a:r>
            <a:endParaRPr lang="en-GB" sz="1050" dirty="0">
              <a:solidFill>
                <a:schemeClr val="accent5">
                  <a:lumMod val="40000"/>
                  <a:lumOff val="60000"/>
                </a:schemeClr>
              </a:solidFill>
            </a:endParaRPr>
          </a:p>
          <a:p>
            <a:r>
              <a:rPr lang="en-GB" sz="1050" dirty="0">
                <a:solidFill>
                  <a:schemeClr val="accent5">
                    <a:lumMod val="40000"/>
                    <a:lumOff val="60000"/>
                  </a:schemeClr>
                </a:solidFill>
              </a:rPr>
              <a:t>Jug of </a:t>
            </a:r>
            <a:r>
              <a:rPr lang="en-GB" sz="1050" dirty="0" err="1">
                <a:solidFill>
                  <a:schemeClr val="accent5">
                    <a:lumMod val="40000"/>
                    <a:lumOff val="60000"/>
                  </a:schemeClr>
                </a:solidFill>
              </a:rPr>
              <a:t>Pimms</a:t>
            </a:r>
            <a:r>
              <a:rPr lang="en-GB" sz="1050" dirty="0">
                <a:solidFill>
                  <a:schemeClr val="accent5">
                    <a:lumMod val="40000"/>
                    <a:lumOff val="60000"/>
                  </a:schemeClr>
                </a:solidFill>
              </a:rPr>
              <a:t> 1.5L - </a:t>
            </a:r>
            <a:r>
              <a:rPr lang="en-GB" sz="1050" dirty="0" smtClean="0">
                <a:solidFill>
                  <a:schemeClr val="accent5">
                    <a:lumMod val="40000"/>
                    <a:lumOff val="60000"/>
                  </a:schemeClr>
                </a:solidFill>
              </a:rPr>
              <a:t>£15.84 </a:t>
            </a:r>
            <a:endParaRPr lang="en-GB" sz="1050" dirty="0">
              <a:solidFill>
                <a:schemeClr val="accent5">
                  <a:lumMod val="40000"/>
                  <a:lumOff val="60000"/>
                </a:schemeClr>
              </a:solidFill>
            </a:endParaRPr>
          </a:p>
          <a:p>
            <a:endParaRPr lang="en-GB" sz="1050" dirty="0"/>
          </a:p>
          <a:p>
            <a:r>
              <a:rPr lang="en-GB" sz="1050" b="1" dirty="0">
                <a:solidFill>
                  <a:schemeClr val="accent5"/>
                </a:solidFill>
              </a:rPr>
              <a:t>SOFT DRINKS </a:t>
            </a:r>
          </a:p>
          <a:p>
            <a:r>
              <a:rPr lang="en-GB" sz="1050" dirty="0">
                <a:solidFill>
                  <a:schemeClr val="accent5">
                    <a:lumMod val="40000"/>
                    <a:lumOff val="60000"/>
                  </a:schemeClr>
                </a:solidFill>
              </a:rPr>
              <a:t>Elderflower </a:t>
            </a:r>
            <a:r>
              <a:rPr lang="en-GB" sz="1050" dirty="0" err="1">
                <a:solidFill>
                  <a:schemeClr val="accent5">
                    <a:lumMod val="40000"/>
                    <a:lumOff val="60000"/>
                  </a:schemeClr>
                </a:solidFill>
              </a:rPr>
              <a:t>Presse</a:t>
            </a:r>
            <a:r>
              <a:rPr lang="en-GB" sz="1050" dirty="0">
                <a:solidFill>
                  <a:schemeClr val="accent5">
                    <a:lumMod val="40000"/>
                    <a:lumOff val="60000"/>
                  </a:schemeClr>
                </a:solidFill>
              </a:rPr>
              <a:t> 275ml - </a:t>
            </a:r>
            <a:r>
              <a:rPr lang="en-GB" sz="1050" dirty="0" smtClean="0">
                <a:solidFill>
                  <a:schemeClr val="accent5">
                    <a:lumMod val="40000"/>
                    <a:lumOff val="60000"/>
                  </a:schemeClr>
                </a:solidFill>
              </a:rPr>
              <a:t>£2.09 </a:t>
            </a:r>
            <a:endParaRPr lang="en-GB" sz="1050" dirty="0">
              <a:solidFill>
                <a:schemeClr val="accent5">
                  <a:lumMod val="40000"/>
                  <a:lumOff val="60000"/>
                </a:schemeClr>
              </a:solidFill>
            </a:endParaRPr>
          </a:p>
          <a:p>
            <a:r>
              <a:rPr lang="en-GB" sz="1050" dirty="0">
                <a:solidFill>
                  <a:schemeClr val="accent5">
                    <a:lumMod val="40000"/>
                    <a:lumOff val="60000"/>
                  </a:schemeClr>
                </a:solidFill>
              </a:rPr>
              <a:t>Luscombe Ginger Beer 270ml - £</a:t>
            </a:r>
            <a:r>
              <a:rPr lang="en-GB" sz="1050" dirty="0" smtClean="0">
                <a:solidFill>
                  <a:schemeClr val="accent5">
                    <a:lumMod val="40000"/>
                    <a:lumOff val="60000"/>
                  </a:schemeClr>
                </a:solidFill>
              </a:rPr>
              <a:t>2.09 </a:t>
            </a:r>
            <a:endParaRPr lang="en-GB" sz="1050" dirty="0">
              <a:solidFill>
                <a:schemeClr val="accent5">
                  <a:lumMod val="40000"/>
                  <a:lumOff val="60000"/>
                </a:schemeClr>
              </a:solidFill>
            </a:endParaRPr>
          </a:p>
          <a:p>
            <a:r>
              <a:rPr lang="en-GB" sz="1050" dirty="0">
                <a:solidFill>
                  <a:schemeClr val="accent5">
                    <a:lumMod val="40000"/>
                    <a:lumOff val="60000"/>
                  </a:schemeClr>
                </a:solidFill>
              </a:rPr>
              <a:t>Luscombe Sicilian Lemonade 270ml - </a:t>
            </a:r>
            <a:r>
              <a:rPr lang="en-GB" sz="1050" dirty="0" smtClean="0">
                <a:solidFill>
                  <a:schemeClr val="accent5">
                    <a:lumMod val="40000"/>
                    <a:lumOff val="60000"/>
                  </a:schemeClr>
                </a:solidFill>
              </a:rPr>
              <a:t>£2.09</a:t>
            </a:r>
            <a:endParaRPr lang="en-GB" sz="1050" dirty="0">
              <a:solidFill>
                <a:schemeClr val="accent5">
                  <a:lumMod val="40000"/>
                  <a:lumOff val="60000"/>
                </a:schemeClr>
              </a:solidFill>
            </a:endParaRPr>
          </a:p>
          <a:p>
            <a:r>
              <a:rPr lang="en-GB" sz="1050" dirty="0">
                <a:solidFill>
                  <a:schemeClr val="accent5">
                    <a:lumMod val="40000"/>
                    <a:lumOff val="60000"/>
                  </a:schemeClr>
                </a:solidFill>
              </a:rPr>
              <a:t>Jug of Orange Juice 1L - </a:t>
            </a:r>
            <a:r>
              <a:rPr lang="en-GB" sz="1050" dirty="0" smtClean="0">
                <a:solidFill>
                  <a:schemeClr val="accent5">
                    <a:lumMod val="40000"/>
                    <a:lumOff val="60000"/>
                  </a:schemeClr>
                </a:solidFill>
              </a:rPr>
              <a:t>£2.50</a:t>
            </a:r>
          </a:p>
          <a:p>
            <a:endParaRPr lang="en-GB" sz="1050" dirty="0">
              <a:solidFill>
                <a:schemeClr val="accent5">
                  <a:lumMod val="40000"/>
                  <a:lumOff val="60000"/>
                </a:schemeClr>
              </a:solidFill>
            </a:endParaRPr>
          </a:p>
          <a:p>
            <a:pPr>
              <a:spcAft>
                <a:spcPts val="0"/>
              </a:spcAft>
            </a:pPr>
            <a:r>
              <a:rPr lang="en-GB" sz="1050" dirty="0" smtClean="0">
                <a:solidFill>
                  <a:schemeClr val="accent5">
                    <a:lumMod val="40000"/>
                    <a:lumOff val="60000"/>
                  </a:schemeClr>
                </a:solidFill>
                <a:ea typeface="Times New Roman" panose="02020603050405020304" pitchFamily="18" charset="0"/>
              </a:rPr>
              <a:t>Please note all prices are exclusive of VAT</a:t>
            </a:r>
            <a:endParaRPr lang="en-GB" sz="1050" dirty="0">
              <a:solidFill>
                <a:schemeClr val="accent5">
                  <a:lumMod val="40000"/>
                  <a:lumOff val="60000"/>
                </a:schemeClr>
              </a:solidFill>
              <a:ea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6" y="149104"/>
            <a:ext cx="1505899" cy="559886"/>
          </a:xfrm>
          <a:prstGeom prst="rect">
            <a:avLst/>
          </a:prstGeom>
        </p:spPr>
      </p:pic>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8626" y="1040306"/>
            <a:ext cx="4438997" cy="295860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38991" y="4330231"/>
            <a:ext cx="2008632" cy="133876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626" y="4330230"/>
            <a:ext cx="2008632" cy="133876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45547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3" name="Footer Placeholder 4"/>
          <p:cNvSpPr>
            <a:spLocks noGrp="1"/>
          </p:cNvSpPr>
          <p:nvPr>
            <p:ph type="ftr" sz="quarter" idx="11"/>
          </p:nvPr>
        </p:nvSpPr>
        <p:spPr>
          <a:xfrm rot="16200000">
            <a:off x="7725251" y="4080768"/>
            <a:ext cx="358140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5" name="TextBox 4"/>
          <p:cNvSpPr txBox="1"/>
          <p:nvPr/>
        </p:nvSpPr>
        <p:spPr>
          <a:xfrm>
            <a:off x="468843" y="-66596"/>
            <a:ext cx="7219683" cy="1184940"/>
          </a:xfrm>
          <a:prstGeom prst="rect">
            <a:avLst/>
          </a:prstGeom>
          <a:noFill/>
        </p:spPr>
        <p:txBody>
          <a:bodyPr wrap="square" rtlCol="0">
            <a:spAutoFit/>
          </a:bodyPr>
          <a:lstStyle/>
          <a:p>
            <a:r>
              <a:rPr lang="en-GB" sz="6000" dirty="0" smtClean="0">
                <a:solidFill>
                  <a:schemeClr val="accent5">
                    <a:lumMod val="40000"/>
                    <a:lumOff val="60000"/>
                  </a:schemeClr>
                </a:solidFill>
                <a:latin typeface="+mj-lt"/>
              </a:rPr>
              <a:t>Charges 2022-2023</a:t>
            </a:r>
          </a:p>
          <a:p>
            <a:endParaRPr lang="en-GB" sz="1100" dirty="0" smtClean="0"/>
          </a:p>
        </p:txBody>
      </p:sp>
      <p:sp>
        <p:nvSpPr>
          <p:cNvPr id="8" name="TextBox 7"/>
          <p:cNvSpPr txBox="1"/>
          <p:nvPr/>
        </p:nvSpPr>
        <p:spPr>
          <a:xfrm>
            <a:off x="2300185" y="725132"/>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latin typeface="+mj-lt"/>
              </a:rPr>
              <a:t>All prices are subject to VAT at the prevailing rate</a:t>
            </a:r>
            <a:endParaRPr lang="en-GB" sz="900" dirty="0">
              <a:solidFill>
                <a:schemeClr val="accent5">
                  <a:lumMod val="40000"/>
                  <a:lumOff val="60000"/>
                </a:schemeClr>
              </a:solidFill>
              <a:latin typeface="+mj-lt"/>
            </a:endParaRPr>
          </a:p>
        </p:txBody>
      </p:sp>
      <p:sp>
        <p:nvSpPr>
          <p:cNvPr id="9" name="TextBox 8"/>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2" name="TextBox 11"/>
          <p:cNvSpPr txBox="1"/>
          <p:nvPr/>
        </p:nvSpPr>
        <p:spPr>
          <a:xfrm>
            <a:off x="468843" y="5018615"/>
            <a:ext cx="3488016" cy="1446550"/>
          </a:xfrm>
          <a:prstGeom prst="rect">
            <a:avLst/>
          </a:prstGeom>
          <a:solidFill>
            <a:schemeClr val="bg1">
              <a:lumMod val="65000"/>
              <a:lumOff val="35000"/>
            </a:schemeClr>
          </a:solidFill>
        </p:spPr>
        <p:txBody>
          <a:bodyPr wrap="square" rtlCol="0">
            <a:spAutoFit/>
          </a:bodyPr>
          <a:lstStyle/>
          <a:p>
            <a:pPr>
              <a:spcAft>
                <a:spcPts val="0"/>
              </a:spcAft>
            </a:pPr>
            <a:r>
              <a:rPr lang="en-GB" sz="800" b="1" dirty="0" smtClean="0">
                <a:solidFill>
                  <a:schemeClr val="accent5"/>
                </a:solidFill>
                <a:latin typeface="+mj-lt"/>
                <a:ea typeface="Times New Roman" panose="02020603050405020304" pitchFamily="18" charset="0"/>
              </a:rPr>
              <a:t>DRINK RECEPTIONS</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Champagne Reception                                                                  £30.00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Sparkling Wine Reception                                                            £10.00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Red &amp; White Wine Reception                                                      £9.00</a:t>
            </a:r>
          </a:p>
          <a:p>
            <a:pPr algn="just">
              <a:spcAft>
                <a:spcPts val="0"/>
              </a:spcAft>
            </a:pPr>
            <a:endParaRPr lang="en-GB" sz="800" dirty="0">
              <a:solidFill>
                <a:schemeClr val="accent5">
                  <a:lumMod val="40000"/>
                  <a:lumOff val="60000"/>
                </a:schemeClr>
              </a:solidFill>
              <a:latin typeface="+mj-lt"/>
              <a:ea typeface="Times New Roman" panose="02020603050405020304" pitchFamily="18" charset="0"/>
            </a:endParaRPr>
          </a:p>
          <a:p>
            <a:pPr algn="just">
              <a:spcAft>
                <a:spcPts val="0"/>
              </a:spcAft>
            </a:pPr>
            <a:r>
              <a:rPr lang="en-GB" sz="800" dirty="0" smtClean="0">
                <a:solidFill>
                  <a:schemeClr val="accent5"/>
                </a:solidFill>
                <a:latin typeface="+mj-lt"/>
                <a:ea typeface="Times New Roman" panose="02020603050405020304" pitchFamily="18" charset="0"/>
              </a:rPr>
              <a:t>SUPPLIMENTARY</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Heineken Non Alcoholic Beer 330ml                                           £1.67</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Beck’s 330ml                                                                                 £2.92</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Beaver Beer 500ml                                                                         £3.34</a:t>
            </a:r>
          </a:p>
          <a:p>
            <a:pPr algn="just">
              <a:spcAft>
                <a:spcPts val="0"/>
              </a:spcAft>
            </a:pPr>
            <a:r>
              <a:rPr lang="en-GB" sz="800" dirty="0" err="1" smtClean="0">
                <a:solidFill>
                  <a:schemeClr val="accent5">
                    <a:lumMod val="40000"/>
                    <a:lumOff val="60000"/>
                  </a:schemeClr>
                </a:solidFill>
                <a:latin typeface="+mj-lt"/>
                <a:ea typeface="Times New Roman" panose="02020603050405020304" pitchFamily="18" charset="0"/>
              </a:rPr>
              <a:t>Kopperberg</a:t>
            </a:r>
            <a:r>
              <a:rPr lang="en-GB" sz="800" dirty="0">
                <a:solidFill>
                  <a:schemeClr val="accent5">
                    <a:lumMod val="40000"/>
                    <a:lumOff val="60000"/>
                  </a:schemeClr>
                </a:solidFill>
                <a:latin typeface="+mj-lt"/>
                <a:ea typeface="Times New Roman" panose="02020603050405020304" pitchFamily="18" charset="0"/>
              </a:rPr>
              <a:t> </a:t>
            </a:r>
            <a:r>
              <a:rPr lang="en-GB" sz="800" dirty="0" smtClean="0">
                <a:solidFill>
                  <a:schemeClr val="accent5">
                    <a:lumMod val="40000"/>
                    <a:lumOff val="60000"/>
                  </a:schemeClr>
                </a:solidFill>
                <a:latin typeface="+mj-lt"/>
                <a:ea typeface="Times New Roman" panose="02020603050405020304" pitchFamily="18" charset="0"/>
              </a:rPr>
              <a:t>Mixed Fruit Cider 500ml                                           £3.75</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Jug of </a:t>
            </a:r>
            <a:r>
              <a:rPr lang="en-GB" sz="800" dirty="0" err="1" smtClean="0">
                <a:solidFill>
                  <a:schemeClr val="accent5">
                    <a:lumMod val="40000"/>
                    <a:lumOff val="60000"/>
                  </a:schemeClr>
                </a:solidFill>
                <a:latin typeface="+mj-lt"/>
                <a:ea typeface="Times New Roman" panose="02020603050405020304" pitchFamily="18" charset="0"/>
              </a:rPr>
              <a:t>Pimms</a:t>
            </a:r>
            <a:r>
              <a:rPr lang="en-GB" sz="800" dirty="0" smtClean="0">
                <a:solidFill>
                  <a:schemeClr val="accent5">
                    <a:lumMod val="40000"/>
                    <a:lumOff val="60000"/>
                  </a:schemeClr>
                </a:solidFill>
                <a:latin typeface="+mj-lt"/>
                <a:ea typeface="Times New Roman" panose="02020603050405020304" pitchFamily="18" charset="0"/>
              </a:rPr>
              <a:t> 1.5L                                                                         £15.84 </a:t>
            </a:r>
          </a:p>
        </p:txBody>
      </p:sp>
      <p:sp>
        <p:nvSpPr>
          <p:cNvPr id="13" name="TextBox 12"/>
          <p:cNvSpPr txBox="1"/>
          <p:nvPr/>
        </p:nvSpPr>
        <p:spPr>
          <a:xfrm>
            <a:off x="468843" y="955964"/>
            <a:ext cx="3488016" cy="4031873"/>
          </a:xfrm>
          <a:prstGeom prst="rect">
            <a:avLst/>
          </a:prstGeom>
          <a:solidFill>
            <a:schemeClr val="bg1">
              <a:lumMod val="65000"/>
              <a:lumOff val="35000"/>
            </a:schemeClr>
          </a:solidFill>
        </p:spPr>
        <p:txBody>
          <a:bodyPr wrap="square" rtlCol="0">
            <a:spAutoFit/>
          </a:bodyPr>
          <a:lstStyle/>
          <a:p>
            <a:pPr>
              <a:spcAft>
                <a:spcPts val="0"/>
              </a:spcAft>
            </a:pPr>
            <a:r>
              <a:rPr lang="en-GB" sz="800" b="1" dirty="0" smtClean="0">
                <a:solidFill>
                  <a:schemeClr val="accent5"/>
                </a:solidFill>
                <a:latin typeface="+mj-lt"/>
                <a:ea typeface="Times New Roman" panose="02020603050405020304" pitchFamily="18" charset="0"/>
              </a:rPr>
              <a:t>BED &amp; BREAKFAST</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Non </a:t>
            </a:r>
            <a:r>
              <a:rPr lang="en-GB" sz="800" dirty="0" err="1">
                <a:solidFill>
                  <a:schemeClr val="accent5">
                    <a:lumMod val="40000"/>
                    <a:lumOff val="60000"/>
                  </a:schemeClr>
                </a:solidFill>
                <a:latin typeface="+mj-lt"/>
                <a:ea typeface="Times New Roman" panose="02020603050405020304" pitchFamily="18" charset="0"/>
              </a:rPr>
              <a:t>E</a:t>
            </a:r>
            <a:r>
              <a:rPr lang="en-GB" sz="800" dirty="0" err="1" smtClean="0">
                <a:solidFill>
                  <a:schemeClr val="accent5">
                    <a:lumMod val="40000"/>
                    <a:lumOff val="60000"/>
                  </a:schemeClr>
                </a:solidFill>
                <a:latin typeface="+mj-lt"/>
                <a:ea typeface="Times New Roman" panose="02020603050405020304" pitchFamily="18" charset="0"/>
              </a:rPr>
              <a:t>nsuite</a:t>
            </a:r>
            <a:r>
              <a:rPr lang="en-GB" sz="800" dirty="0" smtClean="0">
                <a:solidFill>
                  <a:schemeClr val="accent5">
                    <a:lumMod val="40000"/>
                    <a:lumOff val="60000"/>
                  </a:schemeClr>
                </a:solidFill>
                <a:latin typeface="+mj-lt"/>
                <a:ea typeface="Times New Roman" panose="02020603050405020304" pitchFamily="18" charset="0"/>
              </a:rPr>
              <a:t> Room                                                                         £56.70</a:t>
            </a:r>
          </a:p>
          <a:p>
            <a:pPr algn="just">
              <a:spcAft>
                <a:spcPts val="0"/>
              </a:spcAft>
            </a:pPr>
            <a:r>
              <a:rPr lang="en-GB" sz="800" dirty="0" err="1" smtClean="0">
                <a:solidFill>
                  <a:schemeClr val="accent5">
                    <a:lumMod val="40000"/>
                    <a:lumOff val="60000"/>
                  </a:schemeClr>
                </a:solidFill>
                <a:latin typeface="+mj-lt"/>
                <a:ea typeface="Times New Roman" panose="02020603050405020304" pitchFamily="18" charset="0"/>
              </a:rPr>
              <a:t>Ensuite</a:t>
            </a:r>
            <a:r>
              <a:rPr lang="en-GB" sz="800" dirty="0" smtClean="0">
                <a:solidFill>
                  <a:schemeClr val="accent5">
                    <a:lumMod val="40000"/>
                    <a:lumOff val="60000"/>
                  </a:schemeClr>
                </a:solidFill>
                <a:latin typeface="+mj-lt"/>
                <a:ea typeface="Times New Roman" panose="02020603050405020304" pitchFamily="18" charset="0"/>
              </a:rPr>
              <a:t> Shower Room                                                                    £89.25</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Twin </a:t>
            </a:r>
            <a:r>
              <a:rPr lang="en-GB" sz="800" dirty="0" err="1" smtClean="0">
                <a:solidFill>
                  <a:schemeClr val="accent5">
                    <a:lumMod val="40000"/>
                    <a:lumOff val="60000"/>
                  </a:schemeClr>
                </a:solidFill>
                <a:latin typeface="+mj-lt"/>
                <a:ea typeface="Times New Roman" panose="02020603050405020304" pitchFamily="18" charset="0"/>
              </a:rPr>
              <a:t>Ensuite</a:t>
            </a:r>
            <a:r>
              <a:rPr lang="en-GB" sz="800" dirty="0" smtClean="0">
                <a:solidFill>
                  <a:schemeClr val="accent5">
                    <a:lumMod val="40000"/>
                    <a:lumOff val="60000"/>
                  </a:schemeClr>
                </a:solidFill>
                <a:latin typeface="+mj-lt"/>
                <a:ea typeface="Times New Roman" panose="02020603050405020304" pitchFamily="18" charset="0"/>
              </a:rPr>
              <a:t> Room                                                                        £147.00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 </a:t>
            </a:r>
            <a:endParaRPr lang="en-GB" sz="800" dirty="0">
              <a:solidFill>
                <a:schemeClr val="accent5">
                  <a:lumMod val="40000"/>
                  <a:lumOff val="60000"/>
                </a:schemeClr>
              </a:solidFill>
              <a:latin typeface="+mj-lt"/>
              <a:ea typeface="Times New Roman" panose="02020603050405020304" pitchFamily="18" charset="0"/>
            </a:endParaRPr>
          </a:p>
          <a:p>
            <a:pPr algn="just">
              <a:spcAft>
                <a:spcPts val="0"/>
              </a:spcAft>
            </a:pPr>
            <a:r>
              <a:rPr lang="en-GB" sz="800" b="1" dirty="0" smtClean="0">
                <a:solidFill>
                  <a:schemeClr val="accent5"/>
                </a:solidFill>
                <a:latin typeface="+mj-lt"/>
                <a:ea typeface="Times New Roman" panose="02020603050405020304" pitchFamily="18" charset="0"/>
              </a:rPr>
              <a:t>VISUAL AIDS</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Data Projector                                                                                £75.00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Laptop                                                                                            £75.00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College </a:t>
            </a:r>
            <a:r>
              <a:rPr lang="en-GB" sz="800" dirty="0" err="1" smtClean="0">
                <a:solidFill>
                  <a:schemeClr val="accent5">
                    <a:lumMod val="40000"/>
                    <a:lumOff val="60000"/>
                  </a:schemeClr>
                </a:solidFill>
                <a:latin typeface="+mj-lt"/>
                <a:ea typeface="Times New Roman" panose="02020603050405020304" pitchFamily="18" charset="0"/>
              </a:rPr>
              <a:t>Posterboards</a:t>
            </a:r>
            <a:r>
              <a:rPr lang="en-GB" sz="800" dirty="0" smtClean="0">
                <a:solidFill>
                  <a:schemeClr val="accent5">
                    <a:lumMod val="40000"/>
                    <a:lumOff val="60000"/>
                  </a:schemeClr>
                </a:solidFill>
                <a:latin typeface="+mj-lt"/>
                <a:ea typeface="Times New Roman" panose="02020603050405020304" pitchFamily="18" charset="0"/>
              </a:rPr>
              <a:t>                                                                      £10.00 </a:t>
            </a:r>
          </a:p>
          <a:p>
            <a:pPr algn="just">
              <a:spcAft>
                <a:spcPts val="0"/>
              </a:spcAft>
            </a:pPr>
            <a:endParaRPr lang="en-GB" sz="800" dirty="0">
              <a:solidFill>
                <a:schemeClr val="accent5">
                  <a:lumMod val="40000"/>
                  <a:lumOff val="60000"/>
                </a:schemeClr>
              </a:solidFill>
              <a:latin typeface="+mj-lt"/>
              <a:ea typeface="Times New Roman" panose="02020603050405020304" pitchFamily="18" charset="0"/>
            </a:endParaRP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24-Hr Rate </a:t>
            </a:r>
            <a:r>
              <a:rPr lang="en-GB" sz="800" dirty="0" err="1" smtClean="0">
                <a:solidFill>
                  <a:schemeClr val="accent5">
                    <a:lumMod val="40000"/>
                    <a:lumOff val="60000"/>
                  </a:schemeClr>
                </a:solidFill>
                <a:latin typeface="+mj-lt"/>
                <a:ea typeface="Times New Roman" panose="02020603050405020304" pitchFamily="18" charset="0"/>
              </a:rPr>
              <a:t>Ensuite</a:t>
            </a:r>
            <a:r>
              <a:rPr lang="en-GB" sz="800" dirty="0" smtClean="0">
                <a:solidFill>
                  <a:schemeClr val="accent5">
                    <a:lumMod val="40000"/>
                    <a:lumOff val="60000"/>
                  </a:schemeClr>
                </a:solidFill>
                <a:latin typeface="+mj-lt"/>
                <a:ea typeface="Times New Roman" panose="02020603050405020304" pitchFamily="18" charset="0"/>
              </a:rPr>
              <a:t>                                                                        £151.00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24-Hr Rate Standard or with Washbasin                                       £119.00</a:t>
            </a:r>
          </a:p>
          <a:p>
            <a:pPr algn="just">
              <a:spcAft>
                <a:spcPts val="0"/>
              </a:spcAft>
            </a:pPr>
            <a:endParaRPr lang="en-GB" sz="800" dirty="0">
              <a:solidFill>
                <a:schemeClr val="accent5">
                  <a:lumMod val="40000"/>
                  <a:lumOff val="60000"/>
                </a:schemeClr>
              </a:solidFill>
              <a:latin typeface="+mj-lt"/>
              <a:ea typeface="Times New Roman" panose="02020603050405020304" pitchFamily="18" charset="0"/>
            </a:endParaRPr>
          </a:p>
          <a:p>
            <a:pPr algn="just">
              <a:spcAft>
                <a:spcPts val="0"/>
              </a:spcAft>
            </a:pPr>
            <a:r>
              <a:rPr lang="en-GB" sz="800" b="1" dirty="0" smtClean="0">
                <a:solidFill>
                  <a:schemeClr val="accent5"/>
                </a:solidFill>
                <a:latin typeface="+mj-lt"/>
                <a:ea typeface="Times New Roman" panose="02020603050405020304" pitchFamily="18" charset="0"/>
              </a:rPr>
              <a:t>LECTURE / SEMINAR ROOMS (PER DAY)</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Mary </a:t>
            </a:r>
            <a:r>
              <a:rPr lang="en-GB" sz="800" dirty="0" err="1" smtClean="0">
                <a:solidFill>
                  <a:schemeClr val="accent5">
                    <a:lumMod val="40000"/>
                    <a:lumOff val="60000"/>
                  </a:schemeClr>
                </a:solidFill>
                <a:latin typeface="+mj-lt"/>
                <a:ea typeface="Times New Roman" panose="02020603050405020304" pitchFamily="18" charset="0"/>
              </a:rPr>
              <a:t>Ogilive</a:t>
            </a:r>
            <a:r>
              <a:rPr lang="en-GB" sz="800" dirty="0" smtClean="0">
                <a:solidFill>
                  <a:schemeClr val="accent5">
                    <a:lumMod val="40000"/>
                    <a:lumOff val="60000"/>
                  </a:schemeClr>
                </a:solidFill>
                <a:latin typeface="+mj-lt"/>
                <a:ea typeface="Times New Roman" panose="02020603050405020304" pitchFamily="18" charset="0"/>
              </a:rPr>
              <a:t> Theatre (inclusive of basic AV)                            </a:t>
            </a:r>
            <a:r>
              <a:rPr lang="en-GB" sz="800" dirty="0">
                <a:solidFill>
                  <a:schemeClr val="accent5">
                    <a:lumMod val="40000"/>
                    <a:lumOff val="60000"/>
                  </a:schemeClr>
                </a:solidFill>
                <a:latin typeface="+mj-lt"/>
                <a:ea typeface="Times New Roman" panose="02020603050405020304" pitchFamily="18" charset="0"/>
              </a:rPr>
              <a:t> </a:t>
            </a:r>
            <a:r>
              <a:rPr lang="en-GB" sz="800" dirty="0" smtClean="0">
                <a:solidFill>
                  <a:schemeClr val="accent5">
                    <a:lumMod val="40000"/>
                    <a:lumOff val="60000"/>
                  </a:schemeClr>
                </a:solidFill>
                <a:latin typeface="+mj-lt"/>
                <a:ea typeface="Times New Roman" panose="02020603050405020304" pitchFamily="18" charset="0"/>
              </a:rPr>
              <a:t>   £750.00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Tsuzuki Lecture Theatre (inclusive of basic AV)                           £560.00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Danson Room                                                                               £210.00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1 (inclusive of plasma screen)                               £220.00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3                                                                           £150.00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4                                                                           £110.00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5 (inclusive of plasma screen)                              £220.00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6 (inclusive of plasma screen)                              £180.00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7/8 (inclusive of plasma screen)                          £280.00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9                                                                          £220.00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Seminar Room 10/11 (inclusive of plasma screen)                      £280.00</a:t>
            </a:r>
          </a:p>
          <a:p>
            <a:pPr algn="just">
              <a:spcAft>
                <a:spcPts val="0"/>
              </a:spcAft>
            </a:pPr>
            <a:r>
              <a:rPr lang="en-GB" sz="800" dirty="0" smtClean="0">
                <a:solidFill>
                  <a:schemeClr val="accent5">
                    <a:lumMod val="40000"/>
                    <a:lumOff val="60000"/>
                  </a:schemeClr>
                </a:solidFill>
                <a:latin typeface="+mj-lt"/>
                <a:ea typeface="Times New Roman" panose="02020603050405020304" pitchFamily="18" charset="0"/>
              </a:rPr>
              <a:t>Outreach Room/Roof Garden (inclusive of plasma screen)        £230.00 </a:t>
            </a:r>
            <a:endParaRPr lang="en-GB" sz="800" dirty="0">
              <a:solidFill>
                <a:schemeClr val="accent5">
                  <a:lumMod val="40000"/>
                  <a:lumOff val="60000"/>
                </a:schemeClr>
              </a:solidFill>
              <a:latin typeface="+mj-lt"/>
              <a:ea typeface="Times New Roman" panose="02020603050405020304" pitchFamily="18" charset="0"/>
            </a:endParaRPr>
          </a:p>
          <a:p>
            <a:pPr algn="just">
              <a:spcAft>
                <a:spcPts val="0"/>
              </a:spcAft>
            </a:pPr>
            <a:r>
              <a:rPr lang="en-GB" sz="800" smtClean="0">
                <a:solidFill>
                  <a:schemeClr val="accent5">
                    <a:lumMod val="40000"/>
                    <a:lumOff val="60000"/>
                  </a:schemeClr>
                </a:solidFill>
                <a:latin typeface="+mj-lt"/>
                <a:ea typeface="Times New Roman" panose="02020603050405020304" pitchFamily="18" charset="0"/>
              </a:rPr>
              <a:t>Research </a:t>
            </a:r>
            <a:r>
              <a:rPr lang="en-GB" sz="800" dirty="0" smtClean="0">
                <a:solidFill>
                  <a:schemeClr val="accent5">
                    <a:lumMod val="40000"/>
                    <a:lumOff val="60000"/>
                  </a:schemeClr>
                </a:solidFill>
                <a:latin typeface="+mj-lt"/>
                <a:ea typeface="Times New Roman" panose="02020603050405020304" pitchFamily="18" charset="0"/>
              </a:rPr>
              <a:t>Office </a:t>
            </a:r>
            <a:r>
              <a:rPr lang="en-GB" sz="800" smtClean="0">
                <a:solidFill>
                  <a:schemeClr val="accent5">
                    <a:lumMod val="40000"/>
                    <a:lumOff val="60000"/>
                  </a:schemeClr>
                </a:solidFill>
                <a:latin typeface="+mj-lt"/>
                <a:ea typeface="Times New Roman" panose="02020603050405020304" pitchFamily="18" charset="0"/>
              </a:rPr>
              <a:t>2</a:t>
            </a:r>
            <a:r>
              <a:rPr lang="en-GB" sz="800" smtClean="0">
                <a:solidFill>
                  <a:schemeClr val="accent5">
                    <a:lumMod val="40000"/>
                    <a:lumOff val="60000"/>
                  </a:schemeClr>
                </a:solidFill>
                <a:latin typeface="+mj-lt"/>
                <a:ea typeface="Times New Roman" panose="02020603050405020304" pitchFamily="18" charset="0"/>
              </a:rPr>
              <a:t>                                                                         £110.00</a:t>
            </a:r>
            <a:endParaRPr lang="en-GB" sz="800" dirty="0" smtClean="0">
              <a:solidFill>
                <a:schemeClr val="accent5">
                  <a:lumMod val="40000"/>
                  <a:lumOff val="60000"/>
                </a:schemeClr>
              </a:solidFill>
              <a:latin typeface="+mj-lt"/>
              <a:ea typeface="Times New Roman" panose="02020603050405020304" pitchFamily="18" charset="0"/>
            </a:endParaRPr>
          </a:p>
          <a:p>
            <a:pPr algn="just">
              <a:spcAft>
                <a:spcPts val="0"/>
              </a:spcAft>
            </a:pPr>
            <a:endParaRPr lang="en-GB" sz="800" dirty="0">
              <a:solidFill>
                <a:schemeClr val="accent5">
                  <a:lumMod val="40000"/>
                  <a:lumOff val="60000"/>
                </a:schemeClr>
              </a:solidFill>
              <a:latin typeface="+mj-lt"/>
              <a:ea typeface="Times New Roman" panose="02020603050405020304" pitchFamily="18" charset="0"/>
            </a:endParaRPr>
          </a:p>
          <a:p>
            <a:pPr algn="just"/>
            <a:r>
              <a:rPr lang="en-GB" sz="800" b="1" dirty="0" smtClean="0">
                <a:solidFill>
                  <a:schemeClr val="accent5"/>
                </a:solidFill>
                <a:ea typeface="Times New Roman" panose="02020603050405020304" pitchFamily="18" charset="0"/>
              </a:rPr>
              <a:t>HYBRID EQUIPMENT</a:t>
            </a:r>
          </a:p>
          <a:p>
            <a:pPr algn="just"/>
            <a:r>
              <a:rPr lang="en-GB" sz="800" dirty="0" smtClean="0">
                <a:solidFill>
                  <a:schemeClr val="accent5">
                    <a:lumMod val="60000"/>
                    <a:lumOff val="40000"/>
                  </a:schemeClr>
                </a:solidFill>
                <a:ea typeface="Times New Roman" panose="02020603050405020304" pitchFamily="18" charset="0"/>
              </a:rPr>
              <a:t>OWL Device for Seminar Rooms                                                 £200.00  </a:t>
            </a:r>
            <a:endParaRPr lang="en-GB" sz="800" dirty="0">
              <a:solidFill>
                <a:schemeClr val="accent5">
                  <a:lumMod val="60000"/>
                  <a:lumOff val="40000"/>
                </a:schemeClr>
              </a:solidFill>
              <a:ea typeface="Times New Roman" panose="02020603050405020304" pitchFamily="18" charset="0"/>
            </a:endParaRPr>
          </a:p>
          <a:p>
            <a:pPr algn="just"/>
            <a:r>
              <a:rPr lang="en-GB" sz="800" b="1" dirty="0" smtClean="0">
                <a:solidFill>
                  <a:schemeClr val="accent5">
                    <a:lumMod val="60000"/>
                    <a:lumOff val="40000"/>
                  </a:schemeClr>
                </a:solidFill>
                <a:ea typeface="Times New Roman" panose="02020603050405020304" pitchFamily="18" charset="0"/>
              </a:rPr>
              <a:t>Mary Ogilvie Hybrid Equipment                                                 £450.00</a:t>
            </a:r>
            <a:endParaRPr lang="en-GB" sz="800" b="1" dirty="0">
              <a:solidFill>
                <a:schemeClr val="accent5">
                  <a:lumMod val="60000"/>
                  <a:lumOff val="40000"/>
                </a:schemeClr>
              </a:solidFill>
              <a:ea typeface="Times New Roman" panose="02020603050405020304" pitchFamily="18" charset="0"/>
            </a:endParaRPr>
          </a:p>
          <a:p>
            <a:pPr algn="just">
              <a:spcAft>
                <a:spcPts val="0"/>
              </a:spcAft>
            </a:pPr>
            <a:r>
              <a:rPr lang="en-GB" sz="800" dirty="0" smtClean="0">
                <a:solidFill>
                  <a:schemeClr val="accent5">
                    <a:lumMod val="60000"/>
                    <a:lumOff val="40000"/>
                  </a:schemeClr>
                </a:solidFill>
                <a:latin typeface="+mj-lt"/>
                <a:ea typeface="Times New Roman" panose="02020603050405020304" pitchFamily="18" charset="0"/>
              </a:rPr>
              <a:t>Tsuzuki Hybrid Equipment (available from Dec 22’)                    £450.00</a:t>
            </a:r>
            <a:endParaRPr lang="en-GB" sz="700" dirty="0">
              <a:solidFill>
                <a:schemeClr val="accent5">
                  <a:lumMod val="60000"/>
                  <a:lumOff val="40000"/>
                </a:schemeClr>
              </a:solidFill>
              <a:latin typeface="+mj-lt"/>
              <a:ea typeface="Times New Roman" panose="02020603050405020304" pitchFamily="18" charset="0"/>
            </a:endParaRPr>
          </a:p>
        </p:txBody>
      </p:sp>
      <p:sp>
        <p:nvSpPr>
          <p:cNvPr id="14" name="TextBox 13"/>
          <p:cNvSpPr txBox="1"/>
          <p:nvPr/>
        </p:nvSpPr>
        <p:spPr>
          <a:xfrm>
            <a:off x="4110921" y="955964"/>
            <a:ext cx="3121151" cy="5016758"/>
          </a:xfrm>
          <a:prstGeom prst="rect">
            <a:avLst/>
          </a:prstGeom>
          <a:solidFill>
            <a:schemeClr val="bg1">
              <a:lumMod val="65000"/>
              <a:lumOff val="35000"/>
            </a:schemeClr>
          </a:solidFill>
        </p:spPr>
        <p:txBody>
          <a:bodyPr wrap="square" rtlCol="0">
            <a:spAutoFit/>
          </a:bodyPr>
          <a:lstStyle/>
          <a:p>
            <a:r>
              <a:rPr lang="en-GB" sz="800" b="1" dirty="0" smtClean="0">
                <a:solidFill>
                  <a:schemeClr val="accent5"/>
                </a:solidFill>
                <a:latin typeface="+mj-lt"/>
              </a:rPr>
              <a:t>BREAKFAST</a:t>
            </a:r>
            <a:endParaRPr lang="en-GB" sz="800" b="1" dirty="0">
              <a:solidFill>
                <a:schemeClr val="accent5"/>
              </a:solidFill>
              <a:latin typeface="+mj-lt"/>
            </a:endParaRPr>
          </a:p>
          <a:p>
            <a:r>
              <a:rPr lang="en-GB" sz="800" dirty="0" smtClean="0">
                <a:solidFill>
                  <a:schemeClr val="accent5">
                    <a:lumMod val="40000"/>
                    <a:lumOff val="60000"/>
                  </a:schemeClr>
                </a:solidFill>
                <a:latin typeface="+mj-lt"/>
              </a:rPr>
              <a:t>Working Breakfasts                                                           £13.34</a:t>
            </a:r>
          </a:p>
          <a:p>
            <a:endParaRPr lang="en-GB" sz="800" dirty="0">
              <a:latin typeface="+mj-lt"/>
            </a:endParaRPr>
          </a:p>
          <a:p>
            <a:r>
              <a:rPr lang="en-GB" sz="800" b="1" dirty="0" smtClean="0">
                <a:solidFill>
                  <a:schemeClr val="accent5"/>
                </a:solidFill>
                <a:latin typeface="+mj-lt"/>
              </a:rPr>
              <a:t>LIQUID REFRESHMENTS</a:t>
            </a:r>
          </a:p>
          <a:p>
            <a:r>
              <a:rPr lang="en-GB" sz="800" dirty="0" smtClean="0">
                <a:solidFill>
                  <a:schemeClr val="accent5">
                    <a:lumMod val="40000"/>
                    <a:lumOff val="60000"/>
                  </a:schemeClr>
                </a:solidFill>
                <a:latin typeface="+mj-lt"/>
              </a:rPr>
              <a:t>Tea &amp; Coffee                                                                    £2.39                                                               </a:t>
            </a:r>
          </a:p>
          <a:p>
            <a:r>
              <a:rPr lang="en-GB" sz="800" dirty="0" smtClean="0">
                <a:solidFill>
                  <a:schemeClr val="accent5">
                    <a:lumMod val="40000"/>
                    <a:lumOff val="60000"/>
                  </a:schemeClr>
                </a:solidFill>
                <a:latin typeface="+mj-lt"/>
              </a:rPr>
              <a:t>Tea &amp; Coffee with Biscuits                                               £3.97 </a:t>
            </a:r>
          </a:p>
          <a:p>
            <a:r>
              <a:rPr lang="en-GB" sz="800" dirty="0" smtClean="0">
                <a:solidFill>
                  <a:schemeClr val="accent5">
                    <a:lumMod val="40000"/>
                    <a:lumOff val="60000"/>
                  </a:schemeClr>
                </a:solidFill>
                <a:latin typeface="+mj-lt"/>
              </a:rPr>
              <a:t>Tea &amp; Coffee with Cake                                                   £6.84</a:t>
            </a:r>
          </a:p>
          <a:p>
            <a:r>
              <a:rPr lang="en-GB" sz="800" dirty="0" smtClean="0">
                <a:solidFill>
                  <a:schemeClr val="accent5">
                    <a:lumMod val="40000"/>
                    <a:lumOff val="60000"/>
                  </a:schemeClr>
                </a:solidFill>
                <a:latin typeface="+mj-lt"/>
              </a:rPr>
              <a:t>Tea &amp; Coffee with Danish Pastries                                   £6.84</a:t>
            </a:r>
          </a:p>
          <a:p>
            <a:r>
              <a:rPr lang="en-GB" sz="800" dirty="0" smtClean="0">
                <a:solidFill>
                  <a:schemeClr val="accent5">
                    <a:lumMod val="40000"/>
                    <a:lumOff val="60000"/>
                  </a:schemeClr>
                </a:solidFill>
                <a:latin typeface="+mj-lt"/>
              </a:rPr>
              <a:t>Tea &amp; Coffee with Scones, Jam &amp; Cream                        £6.84</a:t>
            </a:r>
          </a:p>
          <a:p>
            <a:r>
              <a:rPr lang="en-GB" sz="800" dirty="0" smtClean="0">
                <a:solidFill>
                  <a:schemeClr val="accent5">
                    <a:lumMod val="40000"/>
                    <a:lumOff val="60000"/>
                  </a:schemeClr>
                </a:solidFill>
                <a:latin typeface="+mj-lt"/>
              </a:rPr>
              <a:t>Fruit Bowl                                                                         £1.89</a:t>
            </a:r>
          </a:p>
          <a:p>
            <a:r>
              <a:rPr lang="en-GB" sz="800" dirty="0" smtClean="0">
                <a:solidFill>
                  <a:schemeClr val="accent5">
                    <a:lumMod val="40000"/>
                    <a:lumOff val="60000"/>
                  </a:schemeClr>
                </a:solidFill>
                <a:latin typeface="+mj-lt"/>
              </a:rPr>
              <a:t>Cut Fruit Platter                                                                £3.18</a:t>
            </a:r>
          </a:p>
          <a:p>
            <a:endParaRPr lang="en-GB" sz="800" dirty="0">
              <a:latin typeface="+mj-lt"/>
            </a:endParaRPr>
          </a:p>
          <a:p>
            <a:r>
              <a:rPr lang="en-GB" sz="800" b="1" dirty="0" smtClean="0">
                <a:solidFill>
                  <a:schemeClr val="accent5"/>
                </a:solidFill>
                <a:latin typeface="+mj-lt"/>
              </a:rPr>
              <a:t>ALL DAY</a:t>
            </a:r>
          </a:p>
          <a:p>
            <a:r>
              <a:rPr lang="en-GB" sz="800" dirty="0" smtClean="0">
                <a:solidFill>
                  <a:schemeClr val="accent5">
                    <a:lumMod val="40000"/>
                    <a:lumOff val="60000"/>
                  </a:schemeClr>
                </a:solidFill>
                <a:latin typeface="+mj-lt"/>
              </a:rPr>
              <a:t>Cold Grazing                                                                    £22.24</a:t>
            </a:r>
          </a:p>
          <a:p>
            <a:r>
              <a:rPr lang="en-GB" sz="800" dirty="0" smtClean="0">
                <a:solidFill>
                  <a:schemeClr val="accent5">
                    <a:lumMod val="40000"/>
                    <a:lumOff val="60000"/>
                  </a:schemeClr>
                </a:solidFill>
                <a:latin typeface="+mj-lt"/>
              </a:rPr>
              <a:t>Hot Grazing                                                                      £22.24</a:t>
            </a:r>
          </a:p>
          <a:p>
            <a:r>
              <a:rPr lang="en-GB" sz="800" dirty="0" smtClean="0">
                <a:solidFill>
                  <a:schemeClr val="accent5">
                    <a:lumMod val="40000"/>
                    <a:lumOff val="60000"/>
                  </a:schemeClr>
                </a:solidFill>
                <a:latin typeface="+mj-lt"/>
              </a:rPr>
              <a:t>Sandwich Trays                                                                 £13.34</a:t>
            </a:r>
          </a:p>
          <a:p>
            <a:r>
              <a:rPr lang="en-GB" sz="800" dirty="0" smtClean="0">
                <a:solidFill>
                  <a:schemeClr val="accent5">
                    <a:lumMod val="40000"/>
                    <a:lumOff val="60000"/>
                  </a:schemeClr>
                </a:solidFill>
                <a:latin typeface="+mj-lt"/>
              </a:rPr>
              <a:t>Tapas Trays                                                                       £16.68</a:t>
            </a:r>
          </a:p>
          <a:p>
            <a:r>
              <a:rPr lang="en-GB" sz="800" dirty="0" smtClean="0">
                <a:solidFill>
                  <a:schemeClr val="accent5">
                    <a:lumMod val="40000"/>
                    <a:lumOff val="60000"/>
                  </a:schemeClr>
                </a:solidFill>
                <a:latin typeface="+mj-lt"/>
              </a:rPr>
              <a:t>Supplementary Desserts                                                    £4.45</a:t>
            </a:r>
          </a:p>
          <a:p>
            <a:endParaRPr lang="en-GB" sz="800" dirty="0">
              <a:latin typeface="+mj-lt"/>
            </a:endParaRPr>
          </a:p>
          <a:p>
            <a:pPr>
              <a:spcAft>
                <a:spcPts val="0"/>
              </a:spcAft>
            </a:pPr>
            <a:r>
              <a:rPr lang="en-GB" sz="800" b="1" dirty="0">
                <a:solidFill>
                  <a:schemeClr val="accent5"/>
                </a:solidFill>
                <a:latin typeface="+mj-lt"/>
                <a:ea typeface="Times New Roman" panose="02020603050405020304" pitchFamily="18" charset="0"/>
              </a:rPr>
              <a:t>PRE </a:t>
            </a:r>
            <a:r>
              <a:rPr lang="en-GB" sz="800" b="1" dirty="0" smtClean="0">
                <a:solidFill>
                  <a:schemeClr val="accent5"/>
                </a:solidFill>
                <a:latin typeface="+mj-lt"/>
                <a:ea typeface="Times New Roman" panose="02020603050405020304" pitchFamily="18" charset="0"/>
              </a:rPr>
              <a:t>DINNER</a:t>
            </a:r>
          </a:p>
          <a:p>
            <a:r>
              <a:rPr lang="en-GB" sz="800" dirty="0" err="1" smtClean="0">
                <a:solidFill>
                  <a:schemeClr val="accent5">
                    <a:lumMod val="40000"/>
                    <a:lumOff val="60000"/>
                  </a:schemeClr>
                </a:solidFill>
                <a:latin typeface="+mj-lt"/>
              </a:rPr>
              <a:t>Pintxo’s</a:t>
            </a:r>
            <a:r>
              <a:rPr lang="en-GB" sz="800" dirty="0" smtClean="0">
                <a:solidFill>
                  <a:schemeClr val="accent5">
                    <a:lumMod val="40000"/>
                    <a:lumOff val="60000"/>
                  </a:schemeClr>
                </a:solidFill>
                <a:latin typeface="+mj-lt"/>
              </a:rPr>
              <a:t> </a:t>
            </a:r>
            <a:r>
              <a:rPr lang="en-GB" sz="800" dirty="0">
                <a:solidFill>
                  <a:schemeClr val="accent5">
                    <a:lumMod val="40000"/>
                    <a:lumOff val="60000"/>
                  </a:schemeClr>
                </a:solidFill>
                <a:latin typeface="+mj-lt"/>
              </a:rPr>
              <a:t>3 per person                                                       </a:t>
            </a:r>
            <a:r>
              <a:rPr lang="en-GB" sz="800" dirty="0" smtClean="0">
                <a:solidFill>
                  <a:schemeClr val="accent5">
                    <a:lumMod val="40000"/>
                    <a:lumOff val="60000"/>
                  </a:schemeClr>
                </a:solidFill>
                <a:latin typeface="+mj-lt"/>
              </a:rPr>
              <a:t>£10.03                                                         </a:t>
            </a:r>
            <a:endParaRPr lang="en-GB" sz="800" dirty="0">
              <a:solidFill>
                <a:schemeClr val="accent5">
                  <a:lumMod val="40000"/>
                  <a:lumOff val="60000"/>
                </a:schemeClr>
              </a:solidFill>
              <a:latin typeface="+mj-lt"/>
            </a:endParaRPr>
          </a:p>
          <a:p>
            <a:r>
              <a:rPr lang="en-GB" sz="800" dirty="0">
                <a:solidFill>
                  <a:schemeClr val="accent5">
                    <a:lumMod val="40000"/>
                    <a:lumOff val="60000"/>
                  </a:schemeClr>
                </a:solidFill>
                <a:latin typeface="+mj-lt"/>
              </a:rPr>
              <a:t>Pintxo’s 5 per person                                                      </a:t>
            </a:r>
            <a:r>
              <a:rPr lang="en-GB" sz="800" dirty="0" smtClean="0">
                <a:solidFill>
                  <a:schemeClr val="accent5">
                    <a:lumMod val="40000"/>
                    <a:lumOff val="60000"/>
                  </a:schemeClr>
                </a:solidFill>
                <a:latin typeface="+mj-lt"/>
              </a:rPr>
              <a:t> £16.68                   </a:t>
            </a:r>
            <a:endParaRPr lang="en-GB" sz="800" dirty="0">
              <a:solidFill>
                <a:schemeClr val="accent5">
                  <a:lumMod val="40000"/>
                  <a:lumOff val="60000"/>
                </a:schemeClr>
              </a:solidFill>
              <a:latin typeface="+mj-lt"/>
            </a:endParaRPr>
          </a:p>
          <a:p>
            <a:r>
              <a:rPr lang="en-GB" sz="800" dirty="0">
                <a:solidFill>
                  <a:schemeClr val="accent5">
                    <a:lumMod val="40000"/>
                    <a:lumOff val="60000"/>
                  </a:schemeClr>
                </a:solidFill>
                <a:latin typeface="+mj-lt"/>
              </a:rPr>
              <a:t>Nibbles                                                                             </a:t>
            </a:r>
            <a:r>
              <a:rPr lang="en-GB" sz="800" dirty="0" smtClean="0">
                <a:solidFill>
                  <a:schemeClr val="accent5">
                    <a:lumMod val="40000"/>
                    <a:lumOff val="60000"/>
                  </a:schemeClr>
                </a:solidFill>
                <a:latin typeface="+mj-lt"/>
              </a:rPr>
              <a:t>£5.58</a:t>
            </a:r>
          </a:p>
          <a:p>
            <a:endParaRPr lang="en-GB" sz="800" b="1" dirty="0" smtClean="0">
              <a:solidFill>
                <a:schemeClr val="accent5">
                  <a:lumMod val="40000"/>
                  <a:lumOff val="60000"/>
                </a:schemeClr>
              </a:solidFill>
              <a:latin typeface="+mj-lt"/>
            </a:endParaRPr>
          </a:p>
          <a:p>
            <a:r>
              <a:rPr lang="en-GB" sz="800" b="1" dirty="0" smtClean="0">
                <a:solidFill>
                  <a:schemeClr val="accent5"/>
                </a:solidFill>
                <a:latin typeface="+mj-lt"/>
              </a:rPr>
              <a:t>DINNERS</a:t>
            </a:r>
          </a:p>
          <a:p>
            <a:r>
              <a:rPr lang="en-GB" sz="800" dirty="0" smtClean="0">
                <a:solidFill>
                  <a:schemeClr val="accent5">
                    <a:lumMod val="40000"/>
                    <a:lumOff val="60000"/>
                  </a:schemeClr>
                </a:solidFill>
                <a:latin typeface="+mj-lt"/>
              </a:rPr>
              <a:t>Family </a:t>
            </a:r>
            <a:r>
              <a:rPr lang="en-GB" sz="800" dirty="0">
                <a:solidFill>
                  <a:schemeClr val="accent5">
                    <a:lumMod val="40000"/>
                    <a:lumOff val="60000"/>
                  </a:schemeClr>
                </a:solidFill>
                <a:latin typeface="+mj-lt"/>
              </a:rPr>
              <a:t>S</a:t>
            </a:r>
            <a:r>
              <a:rPr lang="en-GB" sz="800" dirty="0" smtClean="0">
                <a:solidFill>
                  <a:schemeClr val="accent5">
                    <a:lumMod val="40000"/>
                    <a:lumOff val="60000"/>
                  </a:schemeClr>
                </a:solidFill>
                <a:latin typeface="+mj-lt"/>
              </a:rPr>
              <a:t>ervice Dinner 2 Course                                      £26.68                  </a:t>
            </a:r>
          </a:p>
          <a:p>
            <a:r>
              <a:rPr lang="en-GB" sz="800" dirty="0" smtClean="0">
                <a:solidFill>
                  <a:schemeClr val="accent5">
                    <a:lumMod val="40000"/>
                    <a:lumOff val="60000"/>
                  </a:schemeClr>
                </a:solidFill>
                <a:latin typeface="+mj-lt"/>
              </a:rPr>
              <a:t>Family Service Dinner 3 Course                                      £37.84  </a:t>
            </a:r>
          </a:p>
          <a:p>
            <a:r>
              <a:rPr lang="en-GB" sz="800" dirty="0">
                <a:solidFill>
                  <a:schemeClr val="accent5">
                    <a:lumMod val="40000"/>
                    <a:lumOff val="60000"/>
                  </a:schemeClr>
                </a:solidFill>
                <a:latin typeface="+mj-lt"/>
              </a:rPr>
              <a:t>Fine Dining 3 Course </a:t>
            </a:r>
            <a:r>
              <a:rPr lang="en-GB" sz="800" dirty="0" smtClean="0">
                <a:solidFill>
                  <a:schemeClr val="accent5">
                    <a:lumMod val="40000"/>
                    <a:lumOff val="60000"/>
                  </a:schemeClr>
                </a:solidFill>
                <a:latin typeface="+mj-lt"/>
              </a:rPr>
              <a:t>                                                     £56.45</a:t>
            </a:r>
            <a:endParaRPr lang="en-GB" sz="800" dirty="0">
              <a:solidFill>
                <a:schemeClr val="accent5">
                  <a:lumMod val="40000"/>
                  <a:lumOff val="60000"/>
                </a:schemeClr>
              </a:solidFill>
              <a:latin typeface="+mj-lt"/>
            </a:endParaRPr>
          </a:p>
          <a:p>
            <a:endParaRPr lang="en-GB" sz="800" b="1" dirty="0" smtClean="0">
              <a:solidFill>
                <a:schemeClr val="accent5">
                  <a:lumMod val="40000"/>
                  <a:lumOff val="60000"/>
                </a:schemeClr>
              </a:solidFill>
              <a:latin typeface="+mj-lt"/>
            </a:endParaRPr>
          </a:p>
          <a:p>
            <a:r>
              <a:rPr lang="en-GB" sz="800" b="1" dirty="0" smtClean="0">
                <a:solidFill>
                  <a:schemeClr val="accent5"/>
                </a:solidFill>
                <a:latin typeface="+mj-lt"/>
              </a:rPr>
              <a:t>BARBECUES</a:t>
            </a:r>
          </a:p>
          <a:p>
            <a:r>
              <a:rPr lang="en-GB" sz="800" dirty="0" smtClean="0">
                <a:solidFill>
                  <a:schemeClr val="accent5">
                    <a:lumMod val="40000"/>
                    <a:lumOff val="60000"/>
                  </a:schemeClr>
                </a:solidFill>
                <a:latin typeface="+mj-lt"/>
              </a:rPr>
              <a:t>Everyday Barbecue                                                          £22.24                          </a:t>
            </a:r>
          </a:p>
          <a:p>
            <a:r>
              <a:rPr lang="en-GB" sz="800" dirty="0" smtClean="0">
                <a:solidFill>
                  <a:schemeClr val="accent5">
                    <a:lumMod val="40000"/>
                    <a:lumOff val="60000"/>
                  </a:schemeClr>
                </a:solidFill>
                <a:latin typeface="+mj-lt"/>
              </a:rPr>
              <a:t>Eastern European Grill                                                   £31.68</a:t>
            </a:r>
          </a:p>
          <a:p>
            <a:endParaRPr lang="en-GB" sz="800" dirty="0" smtClean="0">
              <a:solidFill>
                <a:schemeClr val="accent5">
                  <a:lumMod val="40000"/>
                  <a:lumOff val="60000"/>
                </a:schemeClr>
              </a:solidFill>
              <a:latin typeface="+mj-lt"/>
            </a:endParaRPr>
          </a:p>
          <a:p>
            <a:r>
              <a:rPr lang="en-GB" sz="800" b="1" dirty="0" smtClean="0">
                <a:solidFill>
                  <a:schemeClr val="accent5"/>
                </a:solidFill>
                <a:latin typeface="+mj-lt"/>
              </a:rPr>
              <a:t>HEAD CHEFS TEMPTERS</a:t>
            </a:r>
            <a:endParaRPr lang="en-GB" sz="800" b="1" dirty="0">
              <a:solidFill>
                <a:schemeClr val="accent5"/>
              </a:solidFill>
              <a:latin typeface="+mj-lt"/>
            </a:endParaRPr>
          </a:p>
          <a:p>
            <a:r>
              <a:rPr lang="en-GB" sz="800" smtClean="0">
                <a:solidFill>
                  <a:schemeClr val="accent5">
                    <a:lumMod val="40000"/>
                    <a:lumOff val="60000"/>
                  </a:schemeClr>
                </a:solidFill>
                <a:latin typeface="+mj-lt"/>
              </a:rPr>
              <a:t>Chefs </a:t>
            </a:r>
            <a:r>
              <a:rPr lang="en-GB" sz="800" dirty="0" smtClean="0">
                <a:solidFill>
                  <a:schemeClr val="accent5">
                    <a:lumMod val="40000"/>
                    <a:lumOff val="60000"/>
                  </a:schemeClr>
                </a:solidFill>
                <a:latin typeface="+mj-lt"/>
              </a:rPr>
              <a:t>Table 4 Course including paired wine                 £78.95</a:t>
            </a:r>
          </a:p>
          <a:p>
            <a:r>
              <a:rPr lang="en-GB" sz="800" dirty="0" smtClean="0">
                <a:solidFill>
                  <a:schemeClr val="accent5">
                    <a:lumMod val="40000"/>
                    <a:lumOff val="60000"/>
                  </a:schemeClr>
                </a:solidFill>
                <a:latin typeface="+mj-lt"/>
              </a:rPr>
              <a:t>Chefs Table 6 Course including paired wine                 £113.42</a:t>
            </a:r>
          </a:p>
          <a:p>
            <a:r>
              <a:rPr lang="en-GB" sz="800" dirty="0" err="1" smtClean="0">
                <a:solidFill>
                  <a:schemeClr val="accent5">
                    <a:lumMod val="40000"/>
                    <a:lumOff val="60000"/>
                  </a:schemeClr>
                </a:solidFill>
                <a:latin typeface="+mj-lt"/>
              </a:rPr>
              <a:t>Iberico</a:t>
            </a:r>
            <a:r>
              <a:rPr lang="en-GB" sz="800" dirty="0" smtClean="0">
                <a:solidFill>
                  <a:schemeClr val="accent5">
                    <a:lumMod val="40000"/>
                    <a:lumOff val="60000"/>
                  </a:schemeClr>
                </a:solidFill>
                <a:latin typeface="+mj-lt"/>
              </a:rPr>
              <a:t> Jamon </a:t>
            </a:r>
            <a:r>
              <a:rPr lang="en-GB" sz="800" dirty="0" err="1" smtClean="0">
                <a:solidFill>
                  <a:schemeClr val="accent5">
                    <a:lumMod val="40000"/>
                    <a:lumOff val="60000"/>
                  </a:schemeClr>
                </a:solidFill>
                <a:latin typeface="+mj-lt"/>
              </a:rPr>
              <a:t>Eiriz</a:t>
            </a:r>
            <a:r>
              <a:rPr lang="en-GB" sz="800" dirty="0" smtClean="0">
                <a:solidFill>
                  <a:schemeClr val="accent5">
                    <a:lumMod val="40000"/>
                    <a:lumOff val="60000"/>
                  </a:schemeClr>
                </a:solidFill>
                <a:latin typeface="+mj-lt"/>
              </a:rPr>
              <a:t> </a:t>
            </a:r>
            <a:r>
              <a:rPr lang="en-GB" sz="800" dirty="0" err="1">
                <a:solidFill>
                  <a:schemeClr val="accent5">
                    <a:lumMod val="40000"/>
                    <a:lumOff val="60000"/>
                  </a:schemeClr>
                </a:solidFill>
                <a:latin typeface="+mj-lt"/>
              </a:rPr>
              <a:t>cebo</a:t>
            </a:r>
            <a:r>
              <a:rPr lang="en-GB" sz="800" dirty="0">
                <a:solidFill>
                  <a:schemeClr val="accent5">
                    <a:lumMod val="40000"/>
                    <a:lumOff val="60000"/>
                  </a:schemeClr>
                </a:solidFill>
                <a:latin typeface="+mj-lt"/>
              </a:rPr>
              <a:t> de campo </a:t>
            </a:r>
            <a:r>
              <a:rPr lang="en-GB" sz="800" dirty="0" smtClean="0">
                <a:solidFill>
                  <a:schemeClr val="accent5">
                    <a:lumMod val="40000"/>
                    <a:lumOff val="60000"/>
                  </a:schemeClr>
                </a:solidFill>
                <a:latin typeface="+mj-lt"/>
              </a:rPr>
              <a:t>                              £700.00 </a:t>
            </a:r>
            <a:endParaRPr lang="en-GB" sz="800" dirty="0">
              <a:solidFill>
                <a:schemeClr val="accent5">
                  <a:lumMod val="40000"/>
                  <a:lumOff val="60000"/>
                </a:schemeClr>
              </a:solidFill>
              <a:latin typeface="+mj-lt"/>
            </a:endParaRPr>
          </a:p>
          <a:p>
            <a:r>
              <a:rPr lang="en-GB" sz="800" dirty="0" err="1" smtClean="0">
                <a:solidFill>
                  <a:schemeClr val="accent5">
                    <a:lumMod val="40000"/>
                    <a:lumOff val="60000"/>
                  </a:schemeClr>
                </a:solidFill>
                <a:latin typeface="+mj-lt"/>
              </a:rPr>
              <a:t>Iberico</a:t>
            </a:r>
            <a:r>
              <a:rPr lang="en-GB" sz="800" dirty="0" smtClean="0">
                <a:solidFill>
                  <a:schemeClr val="accent5">
                    <a:lumMod val="40000"/>
                    <a:lumOff val="60000"/>
                  </a:schemeClr>
                </a:solidFill>
                <a:latin typeface="+mj-lt"/>
              </a:rPr>
              <a:t> Jamon </a:t>
            </a:r>
            <a:r>
              <a:rPr lang="en-GB" sz="800" dirty="0" err="1" smtClean="0">
                <a:solidFill>
                  <a:schemeClr val="accent5">
                    <a:lumMod val="40000"/>
                    <a:lumOff val="60000"/>
                  </a:schemeClr>
                </a:solidFill>
                <a:latin typeface="+mj-lt"/>
              </a:rPr>
              <a:t>Eiriz</a:t>
            </a:r>
            <a:r>
              <a:rPr lang="en-GB" sz="800" dirty="0" smtClean="0">
                <a:solidFill>
                  <a:schemeClr val="accent5">
                    <a:lumMod val="40000"/>
                    <a:lumOff val="60000"/>
                  </a:schemeClr>
                </a:solidFill>
                <a:latin typeface="+mj-lt"/>
              </a:rPr>
              <a:t> </a:t>
            </a:r>
            <a:r>
              <a:rPr lang="en-GB" sz="800" dirty="0" err="1">
                <a:solidFill>
                  <a:schemeClr val="accent5">
                    <a:lumMod val="40000"/>
                    <a:lumOff val="60000"/>
                  </a:schemeClr>
                </a:solidFill>
                <a:latin typeface="+mj-lt"/>
              </a:rPr>
              <a:t>Bellota</a:t>
            </a:r>
            <a:r>
              <a:rPr lang="en-GB" sz="800" dirty="0">
                <a:solidFill>
                  <a:schemeClr val="accent5">
                    <a:lumMod val="40000"/>
                    <a:lumOff val="60000"/>
                  </a:schemeClr>
                </a:solidFill>
                <a:latin typeface="+mj-lt"/>
              </a:rPr>
              <a:t> 100%  </a:t>
            </a:r>
            <a:r>
              <a:rPr lang="en-GB" sz="800" dirty="0" smtClean="0">
                <a:solidFill>
                  <a:schemeClr val="accent5">
                    <a:lumMod val="40000"/>
                    <a:lumOff val="60000"/>
                  </a:schemeClr>
                </a:solidFill>
                <a:latin typeface="+mj-lt"/>
              </a:rPr>
              <a:t>                               £1000.00</a:t>
            </a:r>
            <a:endParaRPr lang="en-GB" sz="800" dirty="0">
              <a:solidFill>
                <a:schemeClr val="accent5">
                  <a:lumMod val="40000"/>
                  <a:lumOff val="60000"/>
                </a:schemeClr>
              </a:solidFill>
              <a:latin typeface="+mj-lt"/>
            </a:endParaRPr>
          </a:p>
          <a:p>
            <a:r>
              <a:rPr lang="en-GB" sz="800" dirty="0" smtClean="0">
                <a:solidFill>
                  <a:schemeClr val="accent5">
                    <a:lumMod val="40000"/>
                    <a:lumOff val="60000"/>
                  </a:schemeClr>
                </a:solidFill>
                <a:latin typeface="+mj-lt"/>
              </a:rPr>
              <a:t>Exclusive Summer Dining Roof Garden Hire               £100.00</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6364" y="111374"/>
            <a:ext cx="1781326" cy="1187261"/>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76364" y="1456118"/>
            <a:ext cx="1781326" cy="118813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76364" y="2806171"/>
            <a:ext cx="1781326" cy="1186391"/>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76364" y="4141424"/>
            <a:ext cx="1781326" cy="118726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66867" y="5477546"/>
            <a:ext cx="1790824" cy="119992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06721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5" name="TextBox 4"/>
          <p:cNvSpPr txBox="1"/>
          <p:nvPr/>
        </p:nvSpPr>
        <p:spPr>
          <a:xfrm>
            <a:off x="454303" y="839153"/>
            <a:ext cx="4306114" cy="6078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At St. Anne’s College we </a:t>
            </a:r>
            <a:r>
              <a:rPr kumimoji="0" lang="en-GB" sz="1000" b="0" i="0" u="none" strike="noStrike" kern="1200" cap="none" spc="0" normalizeH="0" baseline="0" noProof="0" dirty="0" smtClean="0">
                <a:ln>
                  <a:noFill/>
                </a:ln>
                <a:solidFill>
                  <a:schemeClr val="accent5">
                    <a:lumMod val="40000"/>
                    <a:lumOff val="60000"/>
                  </a:schemeClr>
                </a:solidFill>
                <a:effectLst/>
                <a:uLnTx/>
                <a:uFillTx/>
              </a:rPr>
              <a:t>are very aware of the need to </a:t>
            </a:r>
            <a:r>
              <a:rPr kumimoji="0" lang="en-GB" sz="1000" b="0" i="0" u="none" strike="noStrike" kern="1200" cap="none" spc="0" normalizeH="0" baseline="0" noProof="0" dirty="0">
                <a:ln>
                  <a:noFill/>
                </a:ln>
                <a:solidFill>
                  <a:schemeClr val="accent5">
                    <a:lumMod val="40000"/>
                    <a:lumOff val="60000"/>
                  </a:schemeClr>
                </a:solidFill>
                <a:effectLst/>
                <a:uLnTx/>
                <a:uFillTx/>
              </a:rPr>
              <a:t>look after the environment. We are mindful of sustainability and work towards an ethos based around </a:t>
            </a:r>
            <a:r>
              <a:rPr kumimoji="0" lang="en-GB" sz="1000" b="0" i="0" u="none" strike="noStrike" kern="1200" cap="none" spc="0" normalizeH="0" baseline="0" noProof="0" dirty="0" smtClean="0">
                <a:ln>
                  <a:noFill/>
                </a:ln>
                <a:solidFill>
                  <a:schemeClr val="accent5">
                    <a:lumMod val="40000"/>
                    <a:lumOff val="60000"/>
                  </a:schemeClr>
                </a:solidFill>
                <a:effectLst/>
                <a:uLnTx/>
                <a:uFillTx/>
              </a:rPr>
              <a:t>seasonal </a:t>
            </a:r>
            <a:r>
              <a:rPr lang="en-GB" sz="1000" dirty="0" smtClean="0">
                <a:solidFill>
                  <a:schemeClr val="accent5">
                    <a:lumMod val="40000"/>
                    <a:lumOff val="60000"/>
                  </a:schemeClr>
                </a:solidFill>
              </a:rPr>
              <a:t>food</a:t>
            </a:r>
            <a:r>
              <a:rPr kumimoji="0" lang="en-GB" sz="1000" b="0" i="0" u="none" strike="noStrike" kern="1200" cap="none" spc="0" normalizeH="0" noProof="0" dirty="0" smtClean="0">
                <a:ln>
                  <a:noFill/>
                </a:ln>
                <a:solidFill>
                  <a:schemeClr val="accent5">
                    <a:lumMod val="40000"/>
                    <a:lumOff val="60000"/>
                  </a:schemeClr>
                </a:solidFill>
                <a:effectLst/>
                <a:uLnTx/>
                <a:uFillTx/>
              </a:rPr>
              <a:t> and</a:t>
            </a:r>
            <a:r>
              <a:rPr kumimoji="0" lang="en-GB" sz="1000" b="0" i="0" u="none" strike="noStrike" kern="1200" cap="none" spc="0" normalizeH="0" baseline="0" noProof="0" dirty="0" smtClean="0">
                <a:ln>
                  <a:noFill/>
                </a:ln>
                <a:solidFill>
                  <a:schemeClr val="accent5">
                    <a:lumMod val="40000"/>
                    <a:lumOff val="60000"/>
                  </a:schemeClr>
                </a:solidFill>
                <a:effectLst/>
                <a:uLnTx/>
                <a:uFillTx/>
              </a:rPr>
              <a:t> </a:t>
            </a:r>
            <a:r>
              <a:rPr kumimoji="0" lang="en-GB" sz="1000" b="0" i="0" u="none" strike="noStrike" kern="1200" cap="none" spc="0" normalizeH="0" baseline="0" noProof="0" dirty="0">
                <a:ln>
                  <a:noFill/>
                </a:ln>
                <a:solidFill>
                  <a:schemeClr val="accent5">
                    <a:lumMod val="40000"/>
                    <a:lumOff val="60000"/>
                  </a:schemeClr>
                </a:solidFill>
                <a:effectLst/>
                <a:uLnTx/>
                <a:uFillTx/>
              </a:rPr>
              <a:t>sustainably sourced </a:t>
            </a:r>
            <a:r>
              <a:rPr lang="en-GB" sz="1000" dirty="0" smtClean="0">
                <a:solidFill>
                  <a:schemeClr val="accent5">
                    <a:lumMod val="40000"/>
                    <a:lumOff val="60000"/>
                  </a:schemeClr>
                </a:solidFill>
              </a:rPr>
              <a:t>ingredients</a:t>
            </a:r>
            <a:r>
              <a:rPr kumimoji="0" lang="en-GB" sz="1000" b="0" i="0" u="none" strike="noStrike" kern="1200" cap="none" spc="0" normalizeH="0" baseline="0" noProof="0" dirty="0" smtClean="0">
                <a:ln>
                  <a:noFill/>
                </a:ln>
                <a:solidFill>
                  <a:schemeClr val="accent5">
                    <a:lumMod val="40000"/>
                    <a:lumOff val="60000"/>
                  </a:schemeClr>
                </a:solidFill>
                <a:effectLst/>
                <a:uLnTx/>
                <a:uFillTx/>
              </a:rPr>
              <a:t>. </a:t>
            </a: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Our chefs pride themselves in creating delicious &amp; imaginative seasonal menus with emphasis on fresh ingredients and sustainability, sourced locally whenever possible.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As well as menus containing </a:t>
            </a:r>
            <a:r>
              <a:rPr kumimoji="0" lang="en-GB" sz="1000" b="0" i="0" u="none" strike="noStrike" kern="1200" cap="none" spc="0" normalizeH="0" baseline="0" noProof="0" dirty="0" smtClean="0">
                <a:ln>
                  <a:noFill/>
                </a:ln>
                <a:solidFill>
                  <a:schemeClr val="accent5">
                    <a:lumMod val="40000"/>
                    <a:lumOff val="60000"/>
                  </a:schemeClr>
                </a:solidFill>
                <a:effectLst/>
                <a:uLnTx/>
                <a:uFillTx/>
              </a:rPr>
              <a:t>meat, </a:t>
            </a:r>
            <a:r>
              <a:rPr kumimoji="0" lang="en-GB" sz="1000" b="0" i="0" u="none" strike="noStrike" kern="1200" cap="none" spc="0" normalizeH="0" baseline="0" noProof="0" dirty="0">
                <a:ln>
                  <a:noFill/>
                </a:ln>
                <a:solidFill>
                  <a:schemeClr val="accent5">
                    <a:lumMod val="40000"/>
                    <a:lumOff val="60000"/>
                  </a:schemeClr>
                </a:solidFill>
                <a:effectLst/>
                <a:uLnTx/>
                <a:uFillTx/>
              </a:rPr>
              <a:t>fish and dairy our pack </a:t>
            </a:r>
            <a:r>
              <a:rPr kumimoji="0" lang="en-GB" sz="1000" b="0" i="0" u="none" strike="noStrike" kern="1200" cap="none" spc="0" normalizeH="0" baseline="0" noProof="0" dirty="0" smtClean="0">
                <a:ln>
                  <a:noFill/>
                </a:ln>
                <a:solidFill>
                  <a:schemeClr val="accent5">
                    <a:lumMod val="40000"/>
                    <a:lumOff val="60000"/>
                  </a:schemeClr>
                </a:solidFill>
                <a:effectLst/>
                <a:uLnTx/>
                <a:uFillTx/>
              </a:rPr>
              <a:t>contains </a:t>
            </a:r>
            <a:r>
              <a:rPr kumimoji="0" lang="en-GB" sz="1000" b="0" i="0" u="none" strike="noStrike" kern="1200" cap="none" spc="0" normalizeH="0" baseline="0" noProof="0" dirty="0">
                <a:ln>
                  <a:noFill/>
                </a:ln>
                <a:solidFill>
                  <a:schemeClr val="accent5">
                    <a:lumMod val="40000"/>
                    <a:lumOff val="60000"/>
                  </a:schemeClr>
                </a:solidFill>
                <a:effectLst/>
                <a:uLnTx/>
                <a:uFillTx/>
              </a:rPr>
              <a:t>menus that offer a plant based option not only for anyone who chooses to eat vegan but for anyone looking to cut down on meat intake and production.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From large events to small private dinners, our dedicated and experienced team of Chefs are keen to advise and create your menu using what’s available to them at the time and you to enjoy food of the highest quality and our friendly, courteous front of house team will offer advice on matching wines too.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Please inform us of any food preferences, allergies or intolerances as soon as possible and we will endeavour to accommodate your requirements.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Please note – As our priority is sustainable sourcing and we are committed to using fresh, seasonal produce whenever possible, we require confirmation of final numbers, menu choices and dietary requirements 14 days in advance of your event.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If you are organising a conference or a meeting we can offer working breakfasts, hot or cold grazing tables</a:t>
            </a:r>
            <a:r>
              <a:rPr kumimoji="0" lang="en-GB" sz="1000" b="0" i="0" u="none" strike="noStrike" kern="1200" cap="none" spc="0" normalizeH="0" baseline="0" noProof="0" dirty="0" smtClean="0">
                <a:ln>
                  <a:noFill/>
                </a:ln>
                <a:solidFill>
                  <a:schemeClr val="accent5">
                    <a:lumMod val="40000"/>
                    <a:lumOff val="60000"/>
                  </a:schemeClr>
                </a:solidFill>
                <a:effectLst/>
                <a:uLnTx/>
                <a:uFillTx/>
              </a:rPr>
              <a:t>,</a:t>
            </a:r>
            <a:r>
              <a:rPr kumimoji="0" lang="en-GB" sz="1000" b="0" i="0" u="none" strike="noStrike" kern="1200" cap="none" spc="0" normalizeH="0" noProof="0" dirty="0" smtClean="0">
                <a:ln>
                  <a:noFill/>
                </a:ln>
                <a:solidFill>
                  <a:schemeClr val="accent5">
                    <a:lumMod val="40000"/>
                    <a:lumOff val="60000"/>
                  </a:schemeClr>
                </a:solidFill>
                <a:effectLst/>
                <a:uLnTx/>
                <a:uFillTx/>
              </a:rPr>
              <a:t> working lunches</a:t>
            </a:r>
            <a:r>
              <a:rPr kumimoji="0" lang="en-GB" sz="1000" b="0" i="0" u="none" strike="noStrike" kern="1200" cap="none" spc="0" normalizeH="0" baseline="0" noProof="0" dirty="0" smtClean="0">
                <a:ln>
                  <a:noFill/>
                </a:ln>
                <a:solidFill>
                  <a:schemeClr val="accent5">
                    <a:lumMod val="40000"/>
                    <a:lumOff val="60000"/>
                  </a:schemeClr>
                </a:solidFill>
                <a:effectLst/>
                <a:uLnTx/>
                <a:uFillTx/>
              </a:rPr>
              <a:t>, </a:t>
            </a:r>
            <a:r>
              <a:rPr kumimoji="0" lang="en-GB" sz="1000" b="0" i="0" u="none" strike="noStrike" kern="1200" cap="none" spc="0" normalizeH="0" baseline="0" noProof="0" dirty="0">
                <a:ln>
                  <a:noFill/>
                </a:ln>
                <a:solidFill>
                  <a:schemeClr val="accent5">
                    <a:lumMod val="40000"/>
                    <a:lumOff val="60000"/>
                  </a:schemeClr>
                </a:solidFill>
                <a:effectLst/>
                <a:uLnTx/>
                <a:uFillTx/>
              </a:rPr>
              <a:t>barbeques, fine dining lunches and dinners as well as morning coffees, afternoon teas and drinks receptions, these can all be catered for in various locations around the College site.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Location of meals especially lunches may vary and will be advised on the day of your event of the location – Dining Hall, Ruth </a:t>
            </a:r>
            <a:r>
              <a:rPr kumimoji="0" lang="en-GB" sz="1000" b="0" i="0" u="none" strike="noStrike" kern="1200" cap="none" spc="0" normalizeH="0" baseline="0" noProof="0" dirty="0" err="1">
                <a:ln>
                  <a:noFill/>
                </a:ln>
                <a:solidFill>
                  <a:schemeClr val="accent5">
                    <a:lumMod val="40000"/>
                    <a:lumOff val="60000"/>
                  </a:schemeClr>
                </a:solidFill>
                <a:effectLst/>
                <a:uLnTx/>
                <a:uFillTx/>
              </a:rPr>
              <a:t>Deech</a:t>
            </a:r>
            <a:r>
              <a:rPr kumimoji="0" lang="en-GB" sz="1000" b="0" i="0" u="none" strike="noStrike" kern="1200" cap="none" spc="0" normalizeH="0" baseline="0" noProof="0" dirty="0">
                <a:ln>
                  <a:noFill/>
                </a:ln>
                <a:solidFill>
                  <a:schemeClr val="accent5">
                    <a:lumMod val="40000"/>
                    <a:lumOff val="60000"/>
                  </a:schemeClr>
                </a:solidFill>
                <a:effectLst/>
                <a:uLnTx/>
                <a:uFillTx/>
              </a:rPr>
              <a:t> Building (RDB) or Quad Marquee(summer only).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The main dining areas are shared spaces with all other guests and separate tables will be reserved for each group. There is an additional fee for exclusive use of these areas and the conference and events team will be happy to advise on this.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If staying with us as a conference or B &amp; B guest, you can also enjoy our delicious home cooked breakfast that varies daily – this will be available from Dining Hall, unless you have booked a working breakfast and our Conference &amp; Events team will advise the private location at the time of booking.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effectLst/>
              <a:uLnTx/>
              <a:uFillTx/>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0" name="TextBox 9"/>
          <p:cNvSpPr txBox="1"/>
          <p:nvPr/>
        </p:nvSpPr>
        <p:spPr>
          <a:xfrm>
            <a:off x="454303" y="36632"/>
            <a:ext cx="796359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chemeClr val="accent5">
                    <a:lumMod val="40000"/>
                    <a:lumOff val="60000"/>
                  </a:schemeClr>
                </a:solidFill>
                <a:effectLst/>
                <a:uLnTx/>
                <a:uFillTx/>
                <a:latin typeface="+mj-lt"/>
              </a:rPr>
              <a:t>St Anne’s College – Catering</a:t>
            </a:r>
          </a:p>
        </p:txBody>
      </p:sp>
      <p:sp>
        <p:nvSpPr>
          <p:cNvPr id="16" name="TextBox 15"/>
          <p:cNvSpPr txBox="1"/>
          <p:nvPr/>
        </p:nvSpPr>
        <p:spPr>
          <a:xfrm>
            <a:off x="4835763" y="842705"/>
            <a:ext cx="4322729" cy="54784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rPr>
              <a:t>STACS</a:t>
            </a:r>
            <a:r>
              <a:rPr kumimoji="0" lang="en-GB" sz="1000" b="0" i="0" u="none" strike="noStrike" kern="1200" cap="none" spc="0" normalizeH="0" baseline="0" noProof="0" dirty="0">
                <a:ln>
                  <a:noFill/>
                </a:ln>
                <a:solidFill>
                  <a:schemeClr val="accent5">
                    <a:lumMod val="40000"/>
                    <a:lumOff val="60000"/>
                  </a:schemeClr>
                </a:solidFill>
                <a:effectLst/>
                <a:uLnTx/>
                <a:uFillTx/>
              </a:rPr>
              <a:t> is our coffee shop onsite which can be booked by conference organiser in advance for delegates to ‘chill out’ in the evenings and where we pride ourselves in offering homemade pizzas made with our sourdough bases which are sustainably sourced by Italian food specialist Stefano </a:t>
            </a:r>
            <a:r>
              <a:rPr kumimoji="0" lang="en-GB" sz="1000" b="0" i="0" u="none" strike="noStrike" kern="1200" cap="none" spc="0" normalizeH="0" baseline="0" noProof="0" dirty="0" err="1">
                <a:ln>
                  <a:noFill/>
                </a:ln>
                <a:solidFill>
                  <a:schemeClr val="accent5">
                    <a:lumMod val="40000"/>
                    <a:lumOff val="60000"/>
                  </a:schemeClr>
                </a:solidFill>
                <a:effectLst/>
                <a:uLnTx/>
                <a:uFillTx/>
              </a:rPr>
              <a:t>Vallebona</a:t>
            </a:r>
            <a:r>
              <a:rPr kumimoji="0" lang="en-GB" sz="1000" b="0" i="0" u="none" strike="noStrike" kern="1200" cap="none" spc="0" normalizeH="0" baseline="0" noProof="0" dirty="0">
                <a:ln>
                  <a:noFill/>
                </a:ln>
                <a:solidFill>
                  <a:schemeClr val="accent5">
                    <a:lumMod val="40000"/>
                    <a:lumOff val="60000"/>
                  </a:schemeClr>
                </a:solidFill>
                <a:effectLst/>
                <a:uLnTx/>
                <a:uFillTx/>
              </a:rPr>
              <a:t>. Also available are coffees and a small range of wines and beers. (Please note – there will be a £50 deposit for this option that will be refunded if delegates make purchases to this amount)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rPr>
              <a:t>College Bar </a:t>
            </a:r>
            <a:r>
              <a:rPr kumimoji="0" lang="en-GB" sz="1000" b="0" i="0" u="none" strike="noStrike" kern="1200" cap="none" spc="0" normalizeH="0" baseline="0" noProof="0" dirty="0">
                <a:ln>
                  <a:noFill/>
                </a:ln>
                <a:solidFill>
                  <a:schemeClr val="accent5">
                    <a:lumMod val="40000"/>
                    <a:lumOff val="60000"/>
                  </a:schemeClr>
                </a:solidFill>
                <a:effectLst/>
                <a:uLnTx/>
                <a:uFillTx/>
              </a:rPr>
              <a:t>– this like STACS can be booked by conference organisers in advance for the evening where delegates can relax over a pint or G &amp; T whilst challenging colleagues to a game of table football or quietly reflecting on the days course. (Please note – there will be a £50 deposit for this option that will be refunded if delegates make purchases to this amount)The bar can also be pre – booked for a drinks reception before dinner too.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solidFill>
                <a:effectLst/>
                <a:uLnTx/>
                <a:uFillTx/>
              </a:rPr>
              <a:t>Roof garden </a:t>
            </a:r>
            <a:r>
              <a:rPr kumimoji="0" lang="en-GB" sz="1000" b="0" i="0" u="none" strike="noStrike" kern="1200" cap="none" spc="0" normalizeH="0" baseline="0" noProof="0" dirty="0">
                <a:ln>
                  <a:noFill/>
                </a:ln>
                <a:solidFill>
                  <a:schemeClr val="accent5">
                    <a:lumMod val="40000"/>
                    <a:lumOff val="60000"/>
                  </a:schemeClr>
                </a:solidFill>
                <a:effectLst/>
                <a:uLnTx/>
                <a:uFillTx/>
              </a:rPr>
              <a:t>– This area can be pre booked (exclusive use – 15 – 20 people max.) for that unique experience of wining/dining alfresco whilst enjoying views over the surrounding area. We can offer drinks </a:t>
            </a:r>
            <a:r>
              <a:rPr kumimoji="0" lang="en-GB" sz="1000" b="0" i="0" u="none" strike="noStrike" kern="1200" cap="none" spc="0" normalizeH="0" baseline="0" noProof="0" dirty="0" smtClean="0">
                <a:ln>
                  <a:noFill/>
                </a:ln>
                <a:solidFill>
                  <a:schemeClr val="accent5">
                    <a:lumMod val="40000"/>
                    <a:lumOff val="60000"/>
                  </a:schemeClr>
                </a:solidFill>
                <a:effectLst/>
                <a:uLnTx/>
                <a:uFillTx/>
              </a:rPr>
              <a:t>reception, hot and </a:t>
            </a:r>
            <a:r>
              <a:rPr kumimoji="0" lang="en-GB" sz="1000" b="0" i="0" u="none" strike="noStrike" kern="1200" cap="none" spc="0" normalizeH="0" baseline="0" noProof="0" dirty="0">
                <a:ln>
                  <a:noFill/>
                </a:ln>
                <a:solidFill>
                  <a:schemeClr val="accent5">
                    <a:lumMod val="40000"/>
                    <a:lumOff val="60000"/>
                  </a:schemeClr>
                </a:solidFill>
                <a:effectLst/>
                <a:uLnTx/>
                <a:uFillTx/>
              </a:rPr>
              <a:t>cold grazing tables, afternoon tea (scones, jam and cream).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We have many more options available so please take the time to browse through our Catering Conference Pack and hope you find something here to suit your needs, if you have any questions about anything our professional catering team are happy to advise and help you on what would work well for your event.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schemeClr val="accent5"/>
                </a:solidFill>
                <a:effectLst/>
                <a:uLnTx/>
                <a:uFillTx/>
              </a:rPr>
              <a:t>Regular </a:t>
            </a:r>
            <a:r>
              <a:rPr kumimoji="0" lang="en-GB" sz="1000" b="0" i="0" u="none" strike="noStrike" kern="1200" cap="none" spc="0" normalizeH="0" baseline="0" noProof="0" dirty="0">
                <a:ln>
                  <a:noFill/>
                </a:ln>
                <a:solidFill>
                  <a:schemeClr val="accent5"/>
                </a:solidFill>
                <a:effectLst/>
                <a:uLnTx/>
                <a:uFillTx/>
              </a:rPr>
              <a:t>catering choices include</a:t>
            </a:r>
            <a:r>
              <a:rPr kumimoji="0" lang="en-GB" sz="1000" b="0" i="0" u="none" strike="noStrike" kern="1200" cap="none" spc="0" normalizeH="0" baseline="0" noProof="0" dirty="0">
                <a:ln>
                  <a:noFill/>
                </a:ln>
                <a:solidFill>
                  <a:schemeClr val="accent5">
                    <a:lumMod val="40000"/>
                    <a:lumOff val="60000"/>
                  </a:schemeClr>
                </a:solidFill>
                <a:effectLst/>
                <a:uLnTx/>
                <a:uFillTx/>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Breakfast – self-service from the Dining Hall – 07.30 – 09.00hrs – a selection of both hot and cold breakfast items available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Tea, coffee &amp; biscuits – served close to your meeting room at times of your choice.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Lunch – Hot or cold grazing table – served from 1230 – 1330hrs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Dinner – Family service – served at your table at 19.00hrs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Drinks Receptions and Formal Dinners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Wines to accompany lunches and dinners as required.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chemeClr val="accent5">
                    <a:lumMod val="40000"/>
                    <a:lumOff val="60000"/>
                  </a:schemeClr>
                </a:solidFill>
                <a:effectLst/>
                <a:uLnTx/>
                <a:uFillTx/>
              </a:rPr>
              <a:t>· </a:t>
            </a:r>
            <a:r>
              <a:rPr kumimoji="0" lang="en-GB" sz="1000" b="0" i="0" u="none" strike="noStrike" kern="1200" cap="none" spc="0" normalizeH="0" baseline="0" noProof="0" dirty="0" smtClean="0">
                <a:ln>
                  <a:noFill/>
                </a:ln>
                <a:solidFill>
                  <a:schemeClr val="accent5">
                    <a:lumMod val="40000"/>
                    <a:lumOff val="60000"/>
                  </a:schemeClr>
                </a:solidFill>
                <a:effectLst/>
                <a:uLnTx/>
                <a:uFillTx/>
              </a:rPr>
              <a:t>Supplementary </a:t>
            </a:r>
            <a:r>
              <a:rPr kumimoji="0" lang="en-GB" sz="1000" b="0" i="0" u="none" strike="noStrike" kern="1200" cap="none" spc="0" normalizeH="0" baseline="0" noProof="0" dirty="0">
                <a:ln>
                  <a:noFill/>
                </a:ln>
                <a:solidFill>
                  <a:schemeClr val="accent5">
                    <a:lumMod val="40000"/>
                    <a:lumOff val="60000"/>
                  </a:schemeClr>
                </a:solidFill>
                <a:effectLst/>
                <a:uLnTx/>
                <a:uFillTx/>
              </a:rPr>
              <a:t>items – Pastries, scones, cakes, </a:t>
            </a:r>
            <a:r>
              <a:rPr kumimoji="0" lang="en-GB" sz="1000" b="0" i="0" u="none" strike="noStrike" kern="1200" cap="none" spc="0" normalizeH="0" baseline="0" noProof="0" dirty="0" smtClean="0">
                <a:ln>
                  <a:noFill/>
                </a:ln>
                <a:solidFill>
                  <a:schemeClr val="accent5">
                    <a:lumMod val="40000"/>
                    <a:lumOff val="60000"/>
                  </a:schemeClr>
                </a:solidFill>
                <a:effectLst/>
                <a:uLnTx/>
                <a:uFillTx/>
              </a:rPr>
              <a:t>fruit basket/platter,</a:t>
            </a:r>
            <a:r>
              <a:rPr kumimoji="0" lang="en-GB" sz="1000" b="0" i="0" u="none" strike="noStrike" kern="1200" cap="none" spc="0" normalizeH="0" noProof="0" dirty="0" smtClean="0">
                <a:ln>
                  <a:noFill/>
                </a:ln>
                <a:solidFill>
                  <a:schemeClr val="accent5">
                    <a:lumMod val="40000"/>
                    <a:lumOff val="60000"/>
                  </a:schemeClr>
                </a:solidFill>
                <a:effectLst/>
                <a:uLnTx/>
                <a:uFillTx/>
              </a:rPr>
              <a:t> </a:t>
            </a:r>
            <a:r>
              <a:rPr kumimoji="0" lang="en-GB" sz="1000" b="0" i="0" u="none" strike="noStrike" kern="1200" cap="none" spc="0" normalizeH="0" baseline="0" noProof="0" dirty="0" smtClean="0">
                <a:ln>
                  <a:noFill/>
                </a:ln>
                <a:solidFill>
                  <a:schemeClr val="accent5">
                    <a:lumMod val="40000"/>
                    <a:lumOff val="60000"/>
                  </a:schemeClr>
                </a:solidFill>
                <a:effectLst/>
                <a:uLnTx/>
                <a:uFillTx/>
              </a:rPr>
              <a:t>fruit </a:t>
            </a:r>
            <a:r>
              <a:rPr kumimoji="0" lang="en-GB" sz="1000" b="0" i="0" u="none" strike="noStrike" kern="1200" cap="none" spc="0" normalizeH="0" baseline="0" noProof="0" dirty="0">
                <a:ln>
                  <a:noFill/>
                </a:ln>
                <a:solidFill>
                  <a:schemeClr val="accent5">
                    <a:lumMod val="40000"/>
                    <a:lumOff val="60000"/>
                  </a:schemeClr>
                </a:solidFill>
                <a:effectLst/>
                <a:uLnTx/>
                <a:uFillTx/>
              </a:rPr>
              <a:t>juice are also available on request.</a:t>
            </a:r>
          </a:p>
        </p:txBody>
      </p:sp>
      <p:sp>
        <p:nvSpPr>
          <p:cNvPr id="17" name="TextBox 16"/>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9"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1" name="TextBox 10"/>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2" name="Picture 11" descr="File:Instagram logo 2016.svg - Wikipedia"/>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4067898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4" name="TextBox 3"/>
          <p:cNvSpPr txBox="1"/>
          <p:nvPr/>
        </p:nvSpPr>
        <p:spPr>
          <a:xfrm>
            <a:off x="1552358" y="64401"/>
            <a:ext cx="79635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smtClean="0">
                <a:ln>
                  <a:noFill/>
                </a:ln>
                <a:solidFill>
                  <a:schemeClr val="accent5">
                    <a:lumMod val="40000"/>
                    <a:lumOff val="60000"/>
                  </a:schemeClr>
                </a:solidFill>
                <a:effectLst/>
                <a:uLnTx/>
                <a:uFillTx/>
                <a:latin typeface="+mj-lt"/>
              </a:rPr>
              <a:t>Sustainability at St Anne’s</a:t>
            </a:r>
            <a:endParaRPr kumimoji="0" lang="en-GB" sz="4400" b="0" i="0" u="none" strike="noStrike" kern="1200" cap="none" spc="0" normalizeH="0" baseline="0" noProof="0" dirty="0">
              <a:ln>
                <a:noFill/>
              </a:ln>
              <a:solidFill>
                <a:schemeClr val="accent5">
                  <a:lumMod val="40000"/>
                  <a:lumOff val="60000"/>
                </a:schemeClr>
              </a:solidFill>
              <a:effectLst/>
              <a:uLnTx/>
              <a:uFillTx/>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797" y="1852250"/>
            <a:ext cx="4236198" cy="279324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2" name="TextBox 1"/>
          <p:cNvSpPr txBox="1"/>
          <p:nvPr/>
        </p:nvSpPr>
        <p:spPr>
          <a:xfrm>
            <a:off x="2640803" y="1067274"/>
            <a:ext cx="1878676" cy="692497"/>
          </a:xfrm>
          <a:prstGeom prst="rect">
            <a:avLst/>
          </a:prstGeom>
          <a:noFill/>
        </p:spPr>
        <p:txBody>
          <a:bodyPr wrap="square" rtlCol="0">
            <a:spAutoFit/>
          </a:bodyPr>
          <a:lstStyle/>
          <a:p>
            <a:pPr algn="ctr"/>
            <a:r>
              <a:rPr lang="en-GB" sz="1200" b="1" dirty="0" smtClean="0">
                <a:solidFill>
                  <a:schemeClr val="accent5"/>
                </a:solidFill>
              </a:rPr>
              <a:t>Fresh eggs</a:t>
            </a:r>
          </a:p>
          <a:p>
            <a:pPr algn="ctr"/>
            <a:r>
              <a:rPr lang="en-GB" sz="900" dirty="0" smtClean="0">
                <a:solidFill>
                  <a:schemeClr val="accent5">
                    <a:lumMod val="40000"/>
                    <a:lumOff val="60000"/>
                  </a:schemeClr>
                </a:solidFill>
              </a:rPr>
              <a:t>All of our fresh eggs are British free-range from Mayfield Farm in Oxfordshire just 11.4 miles away.</a:t>
            </a:r>
            <a:endParaRPr lang="en-GB" sz="800" dirty="0">
              <a:solidFill>
                <a:schemeClr val="accent5">
                  <a:lumMod val="40000"/>
                  <a:lumOff val="60000"/>
                </a:schemeClr>
              </a:solidFill>
            </a:endParaRPr>
          </a:p>
        </p:txBody>
      </p:sp>
      <p:sp>
        <p:nvSpPr>
          <p:cNvPr id="10" name="TextBox 9"/>
          <p:cNvSpPr txBox="1"/>
          <p:nvPr/>
        </p:nvSpPr>
        <p:spPr>
          <a:xfrm>
            <a:off x="4839253" y="1043407"/>
            <a:ext cx="1982379" cy="692497"/>
          </a:xfrm>
          <a:prstGeom prst="rect">
            <a:avLst/>
          </a:prstGeom>
          <a:noFill/>
        </p:spPr>
        <p:txBody>
          <a:bodyPr wrap="square" rtlCol="0">
            <a:spAutoFit/>
          </a:bodyPr>
          <a:lstStyle/>
          <a:p>
            <a:pPr algn="ctr"/>
            <a:r>
              <a:rPr lang="en-GB" sz="1200" b="1" dirty="0" smtClean="0">
                <a:solidFill>
                  <a:schemeClr val="accent5"/>
                </a:solidFill>
              </a:rPr>
              <a:t>Coffee</a:t>
            </a:r>
          </a:p>
          <a:p>
            <a:pPr algn="ctr"/>
            <a:r>
              <a:rPr lang="en-GB" sz="900" dirty="0" smtClean="0">
                <a:solidFill>
                  <a:schemeClr val="accent5">
                    <a:lumMod val="40000"/>
                    <a:lumOff val="60000"/>
                  </a:schemeClr>
                </a:solidFill>
              </a:rPr>
              <a:t>Bean Bags Coffee Company supplies our coffee, they source Fairtrade organic beans from Papua New Guinea</a:t>
            </a:r>
            <a:endParaRPr lang="en-GB" sz="800" dirty="0">
              <a:solidFill>
                <a:schemeClr val="accent5">
                  <a:lumMod val="40000"/>
                  <a:lumOff val="60000"/>
                </a:schemeClr>
              </a:solidFill>
            </a:endParaRPr>
          </a:p>
        </p:txBody>
      </p:sp>
      <p:sp>
        <p:nvSpPr>
          <p:cNvPr id="11" name="TextBox 10"/>
          <p:cNvSpPr txBox="1"/>
          <p:nvPr/>
        </p:nvSpPr>
        <p:spPr>
          <a:xfrm>
            <a:off x="6961351" y="1103412"/>
            <a:ext cx="1998937" cy="692497"/>
          </a:xfrm>
          <a:prstGeom prst="rect">
            <a:avLst/>
          </a:prstGeom>
          <a:noFill/>
        </p:spPr>
        <p:txBody>
          <a:bodyPr wrap="square" rtlCol="0">
            <a:spAutoFit/>
          </a:bodyPr>
          <a:lstStyle/>
          <a:p>
            <a:pPr algn="ctr"/>
            <a:r>
              <a:rPr lang="en-GB" sz="1200" b="1" dirty="0" smtClean="0">
                <a:solidFill>
                  <a:schemeClr val="accent5"/>
                </a:solidFill>
              </a:rPr>
              <a:t>Keep cups</a:t>
            </a:r>
          </a:p>
          <a:p>
            <a:pPr algn="ctr"/>
            <a:r>
              <a:rPr lang="en-GB" sz="900" dirty="0" smtClean="0">
                <a:solidFill>
                  <a:schemeClr val="accent5">
                    <a:lumMod val="40000"/>
                    <a:lumOff val="60000"/>
                  </a:schemeClr>
                </a:solidFill>
              </a:rPr>
              <a:t>We offer keep cups. There is enough plastic in 20 disposable cups to make 1 keep cup.</a:t>
            </a:r>
            <a:endParaRPr lang="en-GB" sz="800" dirty="0">
              <a:solidFill>
                <a:schemeClr val="accent5">
                  <a:lumMod val="40000"/>
                  <a:lumOff val="60000"/>
                </a:schemeClr>
              </a:solidFill>
            </a:endParaRPr>
          </a:p>
        </p:txBody>
      </p:sp>
      <p:sp>
        <p:nvSpPr>
          <p:cNvPr id="12" name="TextBox 11"/>
          <p:cNvSpPr txBox="1"/>
          <p:nvPr/>
        </p:nvSpPr>
        <p:spPr>
          <a:xfrm>
            <a:off x="7016688" y="2078675"/>
            <a:ext cx="1980479" cy="1246495"/>
          </a:xfrm>
          <a:prstGeom prst="rect">
            <a:avLst/>
          </a:prstGeom>
          <a:noFill/>
        </p:spPr>
        <p:txBody>
          <a:bodyPr wrap="square" rtlCol="0">
            <a:spAutoFit/>
          </a:bodyPr>
          <a:lstStyle/>
          <a:p>
            <a:pPr algn="ctr"/>
            <a:r>
              <a:rPr lang="en-GB" sz="1200" b="1" dirty="0" smtClean="0">
                <a:solidFill>
                  <a:schemeClr val="accent5"/>
                </a:solidFill>
              </a:rPr>
              <a:t>Cooking oil</a:t>
            </a:r>
          </a:p>
          <a:p>
            <a:pPr algn="ctr"/>
            <a:r>
              <a:rPr lang="en-GB" sz="900" dirty="0" smtClean="0">
                <a:solidFill>
                  <a:schemeClr val="accent5">
                    <a:lumMod val="40000"/>
                    <a:lumOff val="60000"/>
                  </a:schemeClr>
                </a:solidFill>
              </a:rPr>
              <a:t>Our cooking oils are supplied by </a:t>
            </a:r>
            <a:r>
              <a:rPr lang="en-GB" sz="900" dirty="0" err="1" smtClean="0">
                <a:solidFill>
                  <a:schemeClr val="accent5">
                    <a:lumMod val="40000"/>
                    <a:lumOff val="60000"/>
                  </a:schemeClr>
                </a:solidFill>
              </a:rPr>
              <a:t>Olleco</a:t>
            </a:r>
            <a:r>
              <a:rPr lang="en-GB" sz="900" dirty="0" smtClean="0">
                <a:solidFill>
                  <a:schemeClr val="accent5">
                    <a:lumMod val="40000"/>
                    <a:lumOff val="60000"/>
                  </a:schemeClr>
                </a:solidFill>
              </a:rPr>
              <a:t>, industry leaders in sustainably reusing used oils for biodiesel. The exceptional quality of their biodiesel can completely replace fossil-derived diesel giving an 88% reduction in greenhouse gases.</a:t>
            </a:r>
            <a:endParaRPr lang="en-GB" sz="800" dirty="0">
              <a:solidFill>
                <a:schemeClr val="accent5">
                  <a:lumMod val="40000"/>
                  <a:lumOff val="60000"/>
                </a:schemeClr>
              </a:solidFill>
            </a:endParaRPr>
          </a:p>
        </p:txBody>
      </p:sp>
      <p:sp>
        <p:nvSpPr>
          <p:cNvPr id="13" name="TextBox 12"/>
          <p:cNvSpPr txBox="1"/>
          <p:nvPr/>
        </p:nvSpPr>
        <p:spPr>
          <a:xfrm>
            <a:off x="401157" y="1076256"/>
            <a:ext cx="2076148" cy="830997"/>
          </a:xfrm>
          <a:prstGeom prst="rect">
            <a:avLst/>
          </a:prstGeom>
          <a:noFill/>
        </p:spPr>
        <p:txBody>
          <a:bodyPr wrap="square" rtlCol="0">
            <a:spAutoFit/>
          </a:bodyPr>
          <a:lstStyle/>
          <a:p>
            <a:pPr algn="ctr"/>
            <a:r>
              <a:rPr lang="en-GB" sz="1200" b="1" dirty="0" smtClean="0">
                <a:solidFill>
                  <a:schemeClr val="accent5"/>
                </a:solidFill>
              </a:rPr>
              <a:t>Local produce</a:t>
            </a:r>
          </a:p>
          <a:p>
            <a:pPr algn="ctr"/>
            <a:r>
              <a:rPr lang="en-GB" sz="900" dirty="0" smtClean="0">
                <a:solidFill>
                  <a:schemeClr val="accent5">
                    <a:lumMod val="40000"/>
                    <a:lumOff val="60000"/>
                  </a:schemeClr>
                </a:solidFill>
              </a:rPr>
              <a:t>We champion local produce using it wherever possible. We work closely with our suppliers to understand the origins of produce delivered to us.</a:t>
            </a:r>
            <a:endParaRPr lang="en-GB" sz="800" dirty="0">
              <a:solidFill>
                <a:schemeClr val="accent5">
                  <a:lumMod val="40000"/>
                  <a:lumOff val="60000"/>
                </a:schemeClr>
              </a:solidFill>
            </a:endParaRPr>
          </a:p>
        </p:txBody>
      </p:sp>
      <p:sp>
        <p:nvSpPr>
          <p:cNvPr id="14" name="TextBox 13"/>
          <p:cNvSpPr txBox="1"/>
          <p:nvPr/>
        </p:nvSpPr>
        <p:spPr>
          <a:xfrm>
            <a:off x="6968394" y="3474464"/>
            <a:ext cx="2077066" cy="1384995"/>
          </a:xfrm>
          <a:prstGeom prst="rect">
            <a:avLst/>
          </a:prstGeom>
          <a:noFill/>
        </p:spPr>
        <p:txBody>
          <a:bodyPr wrap="square" rtlCol="0">
            <a:spAutoFit/>
          </a:bodyPr>
          <a:lstStyle/>
          <a:p>
            <a:pPr algn="ctr"/>
            <a:r>
              <a:rPr lang="en-GB" sz="1200" b="1" dirty="0" smtClean="0">
                <a:solidFill>
                  <a:schemeClr val="accent5"/>
                </a:solidFill>
              </a:rPr>
              <a:t>Imported vs UK produce</a:t>
            </a:r>
          </a:p>
          <a:p>
            <a:pPr algn="ctr"/>
            <a:r>
              <a:rPr lang="en-GB" sz="900" dirty="0" smtClean="0">
                <a:solidFill>
                  <a:schemeClr val="accent5">
                    <a:lumMod val="40000"/>
                    <a:lumOff val="60000"/>
                  </a:schemeClr>
                </a:solidFill>
              </a:rPr>
              <a:t>We consider miles </a:t>
            </a:r>
            <a:r>
              <a:rPr lang="en-GB" sz="900" dirty="0" err="1" smtClean="0">
                <a:solidFill>
                  <a:schemeClr val="accent5">
                    <a:lumMod val="40000"/>
                    <a:lumOff val="60000"/>
                  </a:schemeClr>
                </a:solidFill>
              </a:rPr>
              <a:t>traveled</a:t>
            </a:r>
            <a:r>
              <a:rPr lang="en-GB" sz="900" dirty="0" smtClean="0">
                <a:solidFill>
                  <a:schemeClr val="accent5">
                    <a:lumMod val="40000"/>
                    <a:lumOff val="60000"/>
                  </a:schemeClr>
                </a:solidFill>
              </a:rPr>
              <a:t> by produce not only for environmental reasons but the quality of the produce after the journey. If something cannot be produced in the UK then this is when we look to imported produce with aim to keep the origin as close to the UK as possible. </a:t>
            </a:r>
          </a:p>
        </p:txBody>
      </p:sp>
      <p:sp>
        <p:nvSpPr>
          <p:cNvPr id="15" name="TextBox 14"/>
          <p:cNvSpPr txBox="1"/>
          <p:nvPr/>
        </p:nvSpPr>
        <p:spPr>
          <a:xfrm>
            <a:off x="415511" y="5099983"/>
            <a:ext cx="2047440" cy="1107996"/>
          </a:xfrm>
          <a:prstGeom prst="rect">
            <a:avLst/>
          </a:prstGeom>
          <a:noFill/>
        </p:spPr>
        <p:txBody>
          <a:bodyPr wrap="square" rtlCol="0">
            <a:spAutoFit/>
          </a:bodyPr>
          <a:lstStyle/>
          <a:p>
            <a:pPr algn="ctr"/>
            <a:r>
              <a:rPr lang="en-GB" sz="1200" b="1" dirty="0" smtClean="0">
                <a:solidFill>
                  <a:schemeClr val="accent5"/>
                </a:solidFill>
              </a:rPr>
              <a:t>Italian deli</a:t>
            </a:r>
          </a:p>
          <a:p>
            <a:pPr algn="ctr"/>
            <a:r>
              <a:rPr lang="en-GB" sz="900" dirty="0" smtClean="0">
                <a:solidFill>
                  <a:schemeClr val="accent5">
                    <a:lumMod val="40000"/>
                    <a:lumOff val="60000"/>
                  </a:schemeClr>
                </a:solidFill>
              </a:rPr>
              <a:t>Our Italian produce comes from </a:t>
            </a:r>
            <a:r>
              <a:rPr lang="en-GB" sz="900" dirty="0" err="1" smtClean="0">
                <a:solidFill>
                  <a:schemeClr val="accent5">
                    <a:lumMod val="40000"/>
                    <a:lumOff val="60000"/>
                  </a:schemeClr>
                </a:solidFill>
              </a:rPr>
              <a:t>Table@Vallebona</a:t>
            </a:r>
            <a:r>
              <a:rPr lang="en-GB" sz="900" dirty="0" smtClean="0">
                <a:solidFill>
                  <a:schemeClr val="accent5">
                    <a:lumMod val="40000"/>
                    <a:lumOff val="60000"/>
                  </a:schemeClr>
                </a:solidFill>
              </a:rPr>
              <a:t>. Stefano </a:t>
            </a:r>
            <a:r>
              <a:rPr lang="en-GB" sz="900" dirty="0" err="1" smtClean="0">
                <a:solidFill>
                  <a:schemeClr val="accent5">
                    <a:lumMod val="40000"/>
                    <a:lumOff val="60000"/>
                  </a:schemeClr>
                </a:solidFill>
              </a:rPr>
              <a:t>Vallebona</a:t>
            </a:r>
            <a:r>
              <a:rPr lang="en-GB" sz="900" dirty="0" smtClean="0">
                <a:solidFill>
                  <a:schemeClr val="accent5">
                    <a:lumMod val="40000"/>
                    <a:lumOff val="60000"/>
                  </a:schemeClr>
                </a:solidFill>
              </a:rPr>
              <a:t> sources only from independent artisan producers around Italy. Many the same his great grandfather used in the 19</a:t>
            </a:r>
            <a:r>
              <a:rPr lang="en-GB" sz="900" baseline="30000" dirty="0" smtClean="0">
                <a:solidFill>
                  <a:schemeClr val="accent5">
                    <a:lumMod val="40000"/>
                    <a:lumOff val="60000"/>
                  </a:schemeClr>
                </a:solidFill>
              </a:rPr>
              <a:t>th</a:t>
            </a:r>
            <a:r>
              <a:rPr lang="en-GB" sz="900" dirty="0" smtClean="0">
                <a:solidFill>
                  <a:schemeClr val="accent5">
                    <a:lumMod val="40000"/>
                    <a:lumOff val="60000"/>
                  </a:schemeClr>
                </a:solidFill>
              </a:rPr>
              <a:t> century. </a:t>
            </a:r>
          </a:p>
        </p:txBody>
      </p:sp>
      <p:sp>
        <p:nvSpPr>
          <p:cNvPr id="16" name="TextBox 15"/>
          <p:cNvSpPr txBox="1"/>
          <p:nvPr/>
        </p:nvSpPr>
        <p:spPr>
          <a:xfrm>
            <a:off x="393506" y="2078675"/>
            <a:ext cx="2091450" cy="1384995"/>
          </a:xfrm>
          <a:prstGeom prst="rect">
            <a:avLst/>
          </a:prstGeom>
          <a:noFill/>
        </p:spPr>
        <p:txBody>
          <a:bodyPr wrap="square" rtlCol="0">
            <a:spAutoFit/>
          </a:bodyPr>
          <a:lstStyle/>
          <a:p>
            <a:pPr algn="ctr"/>
            <a:r>
              <a:rPr lang="en-GB" sz="1200" b="1" dirty="0" smtClean="0">
                <a:solidFill>
                  <a:schemeClr val="accent5"/>
                </a:solidFill>
              </a:rPr>
              <a:t>Meat</a:t>
            </a:r>
            <a:endParaRPr lang="en-GB" sz="900" dirty="0" smtClean="0">
              <a:solidFill>
                <a:schemeClr val="accent5"/>
              </a:solidFill>
            </a:endParaRPr>
          </a:p>
          <a:p>
            <a:pPr algn="ctr"/>
            <a:r>
              <a:rPr lang="en-GB" sz="900" dirty="0" smtClean="0">
                <a:solidFill>
                  <a:schemeClr val="accent5">
                    <a:lumMod val="40000"/>
                    <a:lumOff val="60000"/>
                  </a:schemeClr>
                </a:solidFill>
              </a:rPr>
              <a:t>The meat we use is mainly sourced from local family run butchers Alden’s. We only source red meat reared in the UK, some of which is reared on the Alden’s family farm where they graze on ancient Thames side pastures. The poultry we use is also UK reared. Only corn fed chicken and guinea fowl is imported from France.</a:t>
            </a:r>
            <a:endParaRPr lang="en-GB" sz="1200" dirty="0" smtClean="0">
              <a:solidFill>
                <a:schemeClr val="accent5">
                  <a:lumMod val="40000"/>
                  <a:lumOff val="60000"/>
                </a:schemeClr>
              </a:solidFill>
            </a:endParaRPr>
          </a:p>
        </p:txBody>
      </p:sp>
      <p:sp>
        <p:nvSpPr>
          <p:cNvPr id="17" name="TextBox 16"/>
          <p:cNvSpPr txBox="1"/>
          <p:nvPr/>
        </p:nvSpPr>
        <p:spPr>
          <a:xfrm>
            <a:off x="6968394" y="4979991"/>
            <a:ext cx="2077065" cy="1107996"/>
          </a:xfrm>
          <a:prstGeom prst="rect">
            <a:avLst/>
          </a:prstGeom>
          <a:noFill/>
        </p:spPr>
        <p:txBody>
          <a:bodyPr wrap="square" rtlCol="0">
            <a:spAutoFit/>
          </a:bodyPr>
          <a:lstStyle/>
          <a:p>
            <a:pPr algn="ctr"/>
            <a:r>
              <a:rPr lang="en-GB" sz="1200" b="1" dirty="0" smtClean="0">
                <a:solidFill>
                  <a:schemeClr val="accent5"/>
                </a:solidFill>
              </a:rPr>
              <a:t>Cheese</a:t>
            </a:r>
            <a:endParaRPr lang="en-GB" sz="900" dirty="0" smtClean="0">
              <a:solidFill>
                <a:schemeClr val="accent5"/>
              </a:solidFill>
            </a:endParaRPr>
          </a:p>
          <a:p>
            <a:pPr algn="ctr"/>
            <a:r>
              <a:rPr lang="en-GB" sz="900" dirty="0" smtClean="0">
                <a:solidFill>
                  <a:schemeClr val="accent5">
                    <a:lumMod val="40000"/>
                    <a:lumOff val="60000"/>
                  </a:schemeClr>
                </a:solidFill>
              </a:rPr>
              <a:t>We use British cheeses from The Jericho Cheese Company who source only from independent cheese producers around the UK and Italian cheeses from </a:t>
            </a:r>
            <a:r>
              <a:rPr lang="en-GB" sz="900" dirty="0" err="1" smtClean="0">
                <a:solidFill>
                  <a:schemeClr val="accent5">
                    <a:lumMod val="40000"/>
                    <a:lumOff val="60000"/>
                  </a:schemeClr>
                </a:solidFill>
              </a:rPr>
              <a:t>Table@Vallebona</a:t>
            </a:r>
            <a:r>
              <a:rPr lang="en-GB" sz="900" dirty="0" smtClean="0">
                <a:solidFill>
                  <a:schemeClr val="accent5">
                    <a:lumMod val="40000"/>
                    <a:lumOff val="60000"/>
                  </a:schemeClr>
                </a:solidFill>
              </a:rPr>
              <a:t> who select cheeses from independent artisan producers.</a:t>
            </a:r>
            <a:endParaRPr lang="en-GB" sz="1200" dirty="0" smtClean="0">
              <a:solidFill>
                <a:schemeClr val="accent5">
                  <a:lumMod val="40000"/>
                  <a:lumOff val="60000"/>
                </a:schemeClr>
              </a:solidFill>
            </a:endParaRPr>
          </a:p>
        </p:txBody>
      </p:sp>
      <p:sp>
        <p:nvSpPr>
          <p:cNvPr id="18" name="TextBox 17"/>
          <p:cNvSpPr txBox="1"/>
          <p:nvPr/>
        </p:nvSpPr>
        <p:spPr>
          <a:xfrm>
            <a:off x="426624" y="3687169"/>
            <a:ext cx="2047440" cy="1246495"/>
          </a:xfrm>
          <a:prstGeom prst="rect">
            <a:avLst/>
          </a:prstGeom>
          <a:noFill/>
        </p:spPr>
        <p:txBody>
          <a:bodyPr wrap="square" rtlCol="0">
            <a:spAutoFit/>
          </a:bodyPr>
          <a:lstStyle/>
          <a:p>
            <a:pPr algn="ctr"/>
            <a:r>
              <a:rPr lang="en-GB" sz="1200" b="1" dirty="0" smtClean="0">
                <a:solidFill>
                  <a:schemeClr val="accent5"/>
                </a:solidFill>
              </a:rPr>
              <a:t>Fish</a:t>
            </a:r>
            <a:endParaRPr lang="en-GB" sz="900" dirty="0" smtClean="0">
              <a:solidFill>
                <a:schemeClr val="accent5"/>
              </a:solidFill>
            </a:endParaRPr>
          </a:p>
          <a:p>
            <a:pPr algn="ctr"/>
            <a:r>
              <a:rPr lang="en-GB" sz="900" dirty="0" smtClean="0">
                <a:solidFill>
                  <a:schemeClr val="accent5">
                    <a:lumMod val="40000"/>
                    <a:lumOff val="60000"/>
                  </a:schemeClr>
                </a:solidFill>
              </a:rPr>
              <a:t>Our seasonal fresh fish is supplied by Kingfisher </a:t>
            </a:r>
            <a:r>
              <a:rPr lang="en-GB" sz="900" dirty="0" err="1" smtClean="0">
                <a:solidFill>
                  <a:schemeClr val="accent5">
                    <a:lumMod val="40000"/>
                    <a:lumOff val="60000"/>
                  </a:schemeClr>
                </a:solidFill>
              </a:rPr>
              <a:t>Brixham</a:t>
            </a:r>
            <a:r>
              <a:rPr lang="en-GB" sz="900" dirty="0" smtClean="0">
                <a:solidFill>
                  <a:schemeClr val="accent5">
                    <a:lumMod val="40000"/>
                    <a:lumOff val="60000"/>
                  </a:schemeClr>
                </a:solidFill>
              </a:rPr>
              <a:t> who do much of their sourcing from day boats on the south coast and the </a:t>
            </a:r>
            <a:r>
              <a:rPr lang="en-GB" sz="900" dirty="0" err="1" smtClean="0">
                <a:solidFill>
                  <a:schemeClr val="accent5">
                    <a:lumMod val="40000"/>
                    <a:lumOff val="60000"/>
                  </a:schemeClr>
                </a:solidFill>
              </a:rPr>
              <a:t>Brixham</a:t>
            </a:r>
            <a:r>
              <a:rPr lang="en-GB" sz="900" dirty="0" smtClean="0">
                <a:solidFill>
                  <a:schemeClr val="accent5">
                    <a:lumMod val="40000"/>
                    <a:lumOff val="60000"/>
                  </a:schemeClr>
                </a:solidFill>
              </a:rPr>
              <a:t>, Plymouth, Looe and Newlyn markets. This enable's full traceability from vessel to our kitchen.</a:t>
            </a:r>
            <a:endParaRPr lang="en-GB" sz="1200" dirty="0" smtClean="0">
              <a:solidFill>
                <a:schemeClr val="accent5">
                  <a:lumMod val="40000"/>
                  <a:lumOff val="60000"/>
                </a:schemeClr>
              </a:solidFill>
            </a:endParaRPr>
          </a:p>
        </p:txBody>
      </p:sp>
      <p:sp>
        <p:nvSpPr>
          <p:cNvPr id="19" name="TextBox 18"/>
          <p:cNvSpPr txBox="1"/>
          <p:nvPr/>
        </p:nvSpPr>
        <p:spPr>
          <a:xfrm>
            <a:off x="2465004" y="5604301"/>
            <a:ext cx="2047440" cy="830997"/>
          </a:xfrm>
          <a:prstGeom prst="rect">
            <a:avLst/>
          </a:prstGeom>
          <a:noFill/>
        </p:spPr>
        <p:txBody>
          <a:bodyPr wrap="square" rtlCol="0">
            <a:spAutoFit/>
          </a:bodyPr>
          <a:lstStyle/>
          <a:p>
            <a:pPr algn="ctr"/>
            <a:r>
              <a:rPr lang="en-GB" sz="1200" b="1" dirty="0" smtClean="0">
                <a:solidFill>
                  <a:schemeClr val="accent5"/>
                </a:solidFill>
              </a:rPr>
              <a:t>Garnish</a:t>
            </a:r>
            <a:endParaRPr lang="en-GB" sz="900" dirty="0" smtClean="0">
              <a:solidFill>
                <a:schemeClr val="accent5"/>
              </a:solidFill>
            </a:endParaRPr>
          </a:p>
          <a:p>
            <a:pPr algn="ctr"/>
            <a:r>
              <a:rPr lang="en-GB" sz="900" dirty="0" smtClean="0">
                <a:solidFill>
                  <a:schemeClr val="accent5">
                    <a:lumMod val="40000"/>
                    <a:lumOff val="60000"/>
                  </a:schemeClr>
                </a:solidFill>
              </a:rPr>
              <a:t>OX3 Greens, Oxfords first vertical farm, supply us with herbs used to garnish certain meals. Only 3 miles from the city centre, their carbon footprint is minimal.</a:t>
            </a:r>
            <a:endParaRPr lang="en-GB" sz="1200" dirty="0" smtClean="0">
              <a:solidFill>
                <a:schemeClr val="accent5">
                  <a:lumMod val="40000"/>
                  <a:lumOff val="60000"/>
                </a:schemeClr>
              </a:solidFill>
            </a:endParaRPr>
          </a:p>
        </p:txBody>
      </p:sp>
      <p:sp>
        <p:nvSpPr>
          <p:cNvPr id="20" name="TextBox 19"/>
          <p:cNvSpPr txBox="1"/>
          <p:nvPr/>
        </p:nvSpPr>
        <p:spPr>
          <a:xfrm>
            <a:off x="2398287" y="4785707"/>
            <a:ext cx="2180874" cy="553998"/>
          </a:xfrm>
          <a:prstGeom prst="rect">
            <a:avLst/>
          </a:prstGeom>
          <a:noFill/>
        </p:spPr>
        <p:txBody>
          <a:bodyPr wrap="square" rtlCol="0">
            <a:spAutoFit/>
          </a:bodyPr>
          <a:lstStyle/>
          <a:p>
            <a:pPr algn="ctr"/>
            <a:r>
              <a:rPr lang="en-GB" sz="1200" b="1" dirty="0" smtClean="0">
                <a:solidFill>
                  <a:schemeClr val="accent5"/>
                </a:solidFill>
              </a:rPr>
              <a:t>Milk</a:t>
            </a:r>
            <a:endParaRPr lang="en-GB" sz="900" dirty="0" smtClean="0">
              <a:solidFill>
                <a:schemeClr val="accent5"/>
              </a:solidFill>
            </a:endParaRPr>
          </a:p>
          <a:p>
            <a:pPr algn="ctr"/>
            <a:r>
              <a:rPr lang="en-GB" sz="900" dirty="0" smtClean="0">
                <a:solidFill>
                  <a:schemeClr val="accent5">
                    <a:lumMod val="40000"/>
                    <a:lumOff val="60000"/>
                  </a:schemeClr>
                </a:solidFill>
              </a:rPr>
              <a:t>We only use milk that is British Red Tractor certified.</a:t>
            </a:r>
            <a:endParaRPr lang="en-GB" sz="1200" dirty="0" smtClean="0">
              <a:solidFill>
                <a:schemeClr val="accent5">
                  <a:lumMod val="40000"/>
                  <a:lumOff val="60000"/>
                </a:schemeClr>
              </a:solidFill>
            </a:endParaRPr>
          </a:p>
        </p:txBody>
      </p:sp>
      <p:sp>
        <p:nvSpPr>
          <p:cNvPr id="21" name="TextBox 20"/>
          <p:cNvSpPr txBox="1"/>
          <p:nvPr/>
        </p:nvSpPr>
        <p:spPr>
          <a:xfrm>
            <a:off x="4701590" y="4753734"/>
            <a:ext cx="2047440" cy="692497"/>
          </a:xfrm>
          <a:prstGeom prst="rect">
            <a:avLst/>
          </a:prstGeom>
          <a:noFill/>
        </p:spPr>
        <p:txBody>
          <a:bodyPr wrap="square" rtlCol="0">
            <a:spAutoFit/>
          </a:bodyPr>
          <a:lstStyle/>
          <a:p>
            <a:pPr algn="ctr"/>
            <a:r>
              <a:rPr lang="en-GB" sz="1200" b="1" dirty="0" smtClean="0">
                <a:solidFill>
                  <a:schemeClr val="accent5"/>
                </a:solidFill>
              </a:rPr>
              <a:t>Chocolate</a:t>
            </a:r>
            <a:endParaRPr lang="en-GB" sz="900" dirty="0" smtClean="0">
              <a:solidFill>
                <a:schemeClr val="accent5"/>
              </a:solidFill>
            </a:endParaRPr>
          </a:p>
          <a:p>
            <a:pPr algn="ctr"/>
            <a:r>
              <a:rPr lang="en-GB" sz="900" dirty="0" smtClean="0">
                <a:solidFill>
                  <a:schemeClr val="accent5">
                    <a:lumMod val="40000"/>
                    <a:lumOff val="60000"/>
                  </a:schemeClr>
                </a:solidFill>
              </a:rPr>
              <a:t>The chocolate we use in our desserts is recognised for 100% sustainable farming and is cocoa horizons certified.</a:t>
            </a:r>
            <a:endParaRPr lang="en-GB" sz="1200" dirty="0" smtClean="0">
              <a:solidFill>
                <a:schemeClr val="accent5">
                  <a:lumMod val="40000"/>
                  <a:lumOff val="60000"/>
                </a:schemeClr>
              </a:solidFill>
            </a:endParaRPr>
          </a:p>
        </p:txBody>
      </p:sp>
      <p:sp>
        <p:nvSpPr>
          <p:cNvPr id="22" name="TextBox 21"/>
          <p:cNvSpPr txBox="1"/>
          <p:nvPr/>
        </p:nvSpPr>
        <p:spPr>
          <a:xfrm>
            <a:off x="4701590" y="5614137"/>
            <a:ext cx="2047440" cy="830997"/>
          </a:xfrm>
          <a:prstGeom prst="rect">
            <a:avLst/>
          </a:prstGeom>
          <a:noFill/>
        </p:spPr>
        <p:txBody>
          <a:bodyPr wrap="square" rtlCol="0">
            <a:spAutoFit/>
          </a:bodyPr>
          <a:lstStyle/>
          <a:p>
            <a:pPr algn="ctr"/>
            <a:r>
              <a:rPr lang="en-GB" sz="1200" b="1" dirty="0" smtClean="0">
                <a:solidFill>
                  <a:schemeClr val="accent5"/>
                </a:solidFill>
              </a:rPr>
              <a:t>Kitchen</a:t>
            </a:r>
            <a:endParaRPr lang="en-GB" sz="900" dirty="0" smtClean="0">
              <a:solidFill>
                <a:schemeClr val="accent5"/>
              </a:solidFill>
            </a:endParaRPr>
          </a:p>
          <a:p>
            <a:pPr algn="ctr"/>
            <a:r>
              <a:rPr lang="en-GB" sz="900" dirty="0" smtClean="0">
                <a:solidFill>
                  <a:schemeClr val="accent5">
                    <a:lumMod val="40000"/>
                    <a:lumOff val="60000"/>
                  </a:schemeClr>
                </a:solidFill>
              </a:rPr>
              <a:t>Our main kitchen where 95% of the food is cooked and prepared is fully electric. Powered by Scottish Power’s 100% renewable sourced energy tariff.</a:t>
            </a:r>
            <a:endParaRPr lang="en-GB" sz="1200" dirty="0" smtClean="0">
              <a:solidFill>
                <a:schemeClr val="accent5">
                  <a:lumMod val="40000"/>
                  <a:lumOff val="60000"/>
                </a:schemeClr>
              </a:solidFill>
            </a:endParaRPr>
          </a:p>
        </p:txBody>
      </p:sp>
      <p:sp>
        <p:nvSpPr>
          <p:cNvPr id="23" name="TextBox 22"/>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24"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25" name="TextBox 24"/>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26" name="Picture 25" descr="File:Instagram logo 2016.svg - Wikipedia"/>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2531049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615141" y="340821"/>
            <a:ext cx="6259485" cy="1200329"/>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Working Breakfasts</a:t>
            </a:r>
          </a:p>
          <a:p>
            <a:r>
              <a:rPr lang="en-GB" sz="1200" dirty="0" smtClean="0">
                <a:solidFill>
                  <a:schemeClr val="accent5"/>
                </a:solidFill>
                <a:latin typeface="+mj-lt"/>
              </a:rPr>
              <a:t>This is a continental breakfast available for you to have a private working breakfast</a:t>
            </a:r>
          </a:p>
          <a:p>
            <a:r>
              <a:rPr lang="en-GB" sz="1600" dirty="0" smtClean="0">
                <a:solidFill>
                  <a:schemeClr val="accent5"/>
                </a:solidFill>
                <a:latin typeface="+mj-lt"/>
              </a:rPr>
              <a:t>Minimum </a:t>
            </a:r>
            <a:r>
              <a:rPr lang="en-GB" sz="1600" dirty="0">
                <a:solidFill>
                  <a:schemeClr val="accent5"/>
                </a:solidFill>
                <a:latin typeface="+mj-lt"/>
              </a:rPr>
              <a:t>of </a:t>
            </a:r>
            <a:r>
              <a:rPr lang="en-GB" sz="1600" dirty="0" smtClean="0">
                <a:solidFill>
                  <a:schemeClr val="accent5"/>
                </a:solidFill>
                <a:latin typeface="+mj-lt"/>
              </a:rPr>
              <a:t>15 </a:t>
            </a:r>
            <a:r>
              <a:rPr lang="en-GB" sz="1600" dirty="0">
                <a:solidFill>
                  <a:schemeClr val="accent5"/>
                </a:solidFill>
                <a:latin typeface="+mj-lt"/>
              </a:rPr>
              <a:t>people - </a:t>
            </a:r>
            <a:r>
              <a:rPr lang="en-GB" sz="1600" dirty="0" smtClean="0">
                <a:solidFill>
                  <a:schemeClr val="accent5"/>
                </a:solidFill>
                <a:latin typeface="+mj-lt"/>
              </a:rPr>
              <a:t>£13.34pp</a:t>
            </a:r>
          </a:p>
        </p:txBody>
      </p:sp>
      <p:sp>
        <p:nvSpPr>
          <p:cNvPr id="4" name="TextBox 3"/>
          <p:cNvSpPr txBox="1"/>
          <p:nvPr/>
        </p:nvSpPr>
        <p:spPr>
          <a:xfrm>
            <a:off x="615141" y="2068237"/>
            <a:ext cx="4156364" cy="2846933"/>
          </a:xfrm>
          <a:prstGeom prst="rect">
            <a:avLst/>
          </a:prstGeom>
          <a:noFill/>
        </p:spPr>
        <p:txBody>
          <a:bodyPr wrap="square" rtlCol="0">
            <a:spAutoFit/>
          </a:bodyPr>
          <a:lstStyle/>
          <a:p>
            <a:pPr algn="just"/>
            <a:r>
              <a:rPr lang="en-GB" sz="1200" b="1" dirty="0" smtClean="0">
                <a:solidFill>
                  <a:schemeClr val="accent5"/>
                </a:solidFill>
              </a:rPr>
              <a:t>Sample Menu</a:t>
            </a:r>
          </a:p>
          <a:p>
            <a:pPr algn="just"/>
            <a:endParaRPr lang="en-GB" sz="1200" b="1" dirty="0" smtClean="0">
              <a:solidFill>
                <a:schemeClr val="accent5">
                  <a:lumMod val="40000"/>
                  <a:lumOff val="60000"/>
                </a:schemeClr>
              </a:solidFill>
            </a:endParaRPr>
          </a:p>
          <a:p>
            <a:pPr marL="171450" indent="-171450" algn="just">
              <a:buFont typeface="Arial" panose="020B0604020202020204" pitchFamily="34" charset="0"/>
              <a:buChar char="•"/>
            </a:pPr>
            <a:r>
              <a:rPr lang="en-GB" sz="1200" dirty="0">
                <a:solidFill>
                  <a:schemeClr val="accent5">
                    <a:lumMod val="40000"/>
                    <a:lumOff val="60000"/>
                  </a:schemeClr>
                </a:solidFill>
              </a:rPr>
              <a:t>Danish pastries and croissants.</a:t>
            </a:r>
          </a:p>
          <a:p>
            <a:pPr marL="171450" indent="-171450" algn="just">
              <a:buFont typeface="Arial" panose="020B0604020202020204" pitchFamily="34" charset="0"/>
              <a:buChar char="•"/>
            </a:pPr>
            <a:r>
              <a:rPr lang="en-GB" sz="1200" dirty="0">
                <a:solidFill>
                  <a:schemeClr val="accent5">
                    <a:lumMod val="40000"/>
                    <a:lumOff val="60000"/>
                  </a:schemeClr>
                </a:solidFill>
              </a:rPr>
              <a:t>Bread selection.</a:t>
            </a:r>
          </a:p>
          <a:p>
            <a:pPr marL="171450" indent="-171450" algn="just">
              <a:buFont typeface="Arial" panose="020B0604020202020204" pitchFamily="34" charset="0"/>
              <a:buChar char="•"/>
            </a:pPr>
            <a:r>
              <a:rPr lang="en-GB" sz="1200" dirty="0">
                <a:solidFill>
                  <a:schemeClr val="accent5">
                    <a:lumMod val="40000"/>
                    <a:lumOff val="60000"/>
                  </a:schemeClr>
                </a:solidFill>
              </a:rPr>
              <a:t>Cooked and cured meat selection.</a:t>
            </a:r>
          </a:p>
          <a:p>
            <a:pPr marL="171450" indent="-171450" algn="just">
              <a:buFont typeface="Arial" panose="020B0604020202020204" pitchFamily="34" charset="0"/>
              <a:buChar char="•"/>
            </a:pPr>
            <a:r>
              <a:rPr lang="en-GB" sz="1200" dirty="0">
                <a:solidFill>
                  <a:schemeClr val="accent5">
                    <a:lumMod val="40000"/>
                    <a:lumOff val="60000"/>
                  </a:schemeClr>
                </a:solidFill>
              </a:rPr>
              <a:t>Honey, jam &amp; marmalade selection.</a:t>
            </a:r>
          </a:p>
          <a:p>
            <a:pPr marL="171450" indent="-171450" algn="just">
              <a:buFont typeface="Arial" panose="020B0604020202020204" pitchFamily="34" charset="0"/>
              <a:buChar char="•"/>
            </a:pPr>
            <a:r>
              <a:rPr lang="en-GB" sz="1200" dirty="0">
                <a:solidFill>
                  <a:schemeClr val="accent5">
                    <a:lumMod val="40000"/>
                    <a:lumOff val="60000"/>
                  </a:schemeClr>
                </a:solidFill>
              </a:rPr>
              <a:t>Greek yoghurt.</a:t>
            </a:r>
          </a:p>
          <a:p>
            <a:pPr marL="171450" indent="-171450" algn="just">
              <a:buFont typeface="Arial" panose="020B0604020202020204" pitchFamily="34" charset="0"/>
              <a:buChar char="•"/>
            </a:pPr>
            <a:r>
              <a:rPr lang="en-GB" sz="1200" dirty="0" err="1">
                <a:solidFill>
                  <a:schemeClr val="accent5">
                    <a:lumMod val="40000"/>
                    <a:lumOff val="60000"/>
                  </a:schemeClr>
                </a:solidFill>
              </a:rPr>
              <a:t>Bircher</a:t>
            </a:r>
            <a:r>
              <a:rPr lang="en-GB" sz="1200" dirty="0">
                <a:solidFill>
                  <a:schemeClr val="accent5">
                    <a:lumMod val="40000"/>
                    <a:lumOff val="60000"/>
                  </a:schemeClr>
                </a:solidFill>
              </a:rPr>
              <a:t> </a:t>
            </a:r>
            <a:r>
              <a:rPr lang="en-GB" sz="1200" dirty="0" err="1">
                <a:solidFill>
                  <a:schemeClr val="accent5">
                    <a:lumMod val="40000"/>
                    <a:lumOff val="60000"/>
                  </a:schemeClr>
                </a:solidFill>
              </a:rPr>
              <a:t>museli</a:t>
            </a:r>
            <a:r>
              <a:rPr lang="en-GB" sz="1200" dirty="0">
                <a:solidFill>
                  <a:schemeClr val="accent5">
                    <a:lumMod val="40000"/>
                    <a:lumOff val="60000"/>
                  </a:schemeClr>
                </a:solidFill>
              </a:rPr>
              <a:t>.</a:t>
            </a:r>
          </a:p>
          <a:p>
            <a:pPr marL="171450" indent="-171450" algn="just">
              <a:buFont typeface="Arial" panose="020B0604020202020204" pitchFamily="34" charset="0"/>
              <a:buChar char="•"/>
            </a:pPr>
            <a:r>
              <a:rPr lang="en-GB" sz="1200" dirty="0" smtClean="0">
                <a:solidFill>
                  <a:schemeClr val="accent5">
                    <a:lumMod val="40000"/>
                    <a:lumOff val="60000"/>
                  </a:schemeClr>
                </a:solidFill>
              </a:rPr>
              <a:t>Homemade </a:t>
            </a:r>
            <a:r>
              <a:rPr lang="en-GB" sz="1200" dirty="0">
                <a:solidFill>
                  <a:schemeClr val="accent5">
                    <a:lumMod val="40000"/>
                    <a:lumOff val="60000"/>
                  </a:schemeClr>
                </a:solidFill>
              </a:rPr>
              <a:t>granola bars.</a:t>
            </a:r>
          </a:p>
          <a:p>
            <a:pPr marL="171450" indent="-171450" algn="just">
              <a:buFont typeface="Arial" panose="020B0604020202020204" pitchFamily="34" charset="0"/>
              <a:buChar char="•"/>
            </a:pPr>
            <a:r>
              <a:rPr lang="en-GB" sz="1200" dirty="0">
                <a:solidFill>
                  <a:schemeClr val="accent5">
                    <a:lumMod val="40000"/>
                    <a:lumOff val="60000"/>
                  </a:schemeClr>
                </a:solidFill>
              </a:rPr>
              <a:t>Fresh fruit platter.</a:t>
            </a:r>
          </a:p>
          <a:p>
            <a:pPr marL="171450" indent="-171450" algn="just">
              <a:buFont typeface="Arial" panose="020B0604020202020204" pitchFamily="34" charset="0"/>
              <a:buChar char="•"/>
            </a:pPr>
            <a:r>
              <a:rPr lang="en-GB" sz="1200" dirty="0">
                <a:solidFill>
                  <a:schemeClr val="accent5">
                    <a:lumMod val="40000"/>
                    <a:lumOff val="60000"/>
                  </a:schemeClr>
                </a:solidFill>
              </a:rPr>
              <a:t>Fruit juices.</a:t>
            </a:r>
          </a:p>
          <a:p>
            <a:pPr marL="171450" indent="-171450" algn="just">
              <a:buFont typeface="Arial" panose="020B0604020202020204" pitchFamily="34" charset="0"/>
              <a:buChar char="•"/>
            </a:pPr>
            <a:r>
              <a:rPr lang="en-GB" sz="1200" dirty="0">
                <a:solidFill>
                  <a:schemeClr val="accent5">
                    <a:lumMod val="40000"/>
                    <a:lumOff val="60000"/>
                  </a:schemeClr>
                </a:solidFill>
              </a:rPr>
              <a:t>Tea and coffee.</a:t>
            </a:r>
          </a:p>
          <a:p>
            <a:pPr algn="just"/>
            <a:endParaRPr lang="en-GB" sz="1200" dirty="0"/>
          </a:p>
          <a:p>
            <a:pPr marL="171450" indent="-171450" algn="just">
              <a:buFont typeface="Arial" panose="020B0604020202020204" pitchFamily="34" charset="0"/>
              <a:buChar char="•"/>
            </a:pPr>
            <a:endParaRPr lang="en-GB" sz="1200" dirty="0" smtClean="0"/>
          </a:p>
          <a:p>
            <a:pPr algn="just"/>
            <a:endParaRPr lang="en-GB" sz="1100" dirty="0" smtClean="0">
              <a:latin typeface="Bahnschrift Light SemiCondensed" panose="020B05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9" name="TextBox 8"/>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0" name="TextBox 9"/>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1107" y="1423554"/>
            <a:ext cx="4561683" cy="304038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61107" y="4610794"/>
            <a:ext cx="2209646" cy="1472738"/>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413143" y="4610794"/>
            <a:ext cx="2209647" cy="1472738"/>
          </a:xfrm>
          <a:prstGeom prst="rect">
            <a:avLst/>
          </a:prstGeom>
          <a:ln w="88900" cap="sq" cmpd="thickThin">
            <a:solidFill>
              <a:srgbClr val="000000"/>
            </a:solidFill>
            <a:prstDash val="solid"/>
            <a:miter lim="800000"/>
          </a:ln>
          <a:effectLst>
            <a:innerShdw blurRad="76200">
              <a:srgbClr val="000000"/>
            </a:innerShdw>
          </a:effectLst>
        </p:spPr>
      </p:pic>
      <p:sp>
        <p:nvSpPr>
          <p:cNvPr id="11"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3" name="TextBox 12"/>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4" name="Picture 13" descr="File:Instagram logo 2016.svg - Wikipedia"/>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306619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5" name="TextBox 4"/>
          <p:cNvSpPr txBox="1"/>
          <p:nvPr/>
        </p:nvSpPr>
        <p:spPr>
          <a:xfrm>
            <a:off x="471615" y="246222"/>
            <a:ext cx="7238012"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i="0" u="none" strike="noStrike" kern="1200" cap="none" spc="0" normalizeH="0" baseline="0" noProof="0" dirty="0" smtClean="0">
                <a:ln>
                  <a:noFill/>
                </a:ln>
                <a:solidFill>
                  <a:schemeClr val="accent5">
                    <a:lumMod val="40000"/>
                    <a:lumOff val="60000"/>
                  </a:schemeClr>
                </a:solidFill>
                <a:effectLst/>
                <a:uLnTx/>
                <a:uFillTx/>
                <a:latin typeface="+mj-lt"/>
              </a:rPr>
              <a:t>Cold Grazing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solidFill>
                <a:effectLst/>
                <a:uLnTx/>
                <a:uFillTx/>
                <a:latin typeface="+mj-lt"/>
              </a:rPr>
              <a:t>Consists of a selection of cold meats, cheeses, salads, breads, condiments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chemeClr val="accent5"/>
                </a:solidFill>
                <a:effectLst/>
                <a:uLnTx/>
                <a:uFillTx/>
                <a:latin typeface="+mj-lt"/>
              </a:rPr>
              <a:t>Minimum of </a:t>
            </a:r>
            <a:r>
              <a:rPr lang="en-GB" sz="1600" dirty="0" smtClean="0">
                <a:solidFill>
                  <a:schemeClr val="accent5"/>
                </a:solidFill>
                <a:latin typeface="+mj-lt"/>
              </a:rPr>
              <a:t>15</a:t>
            </a:r>
            <a:r>
              <a:rPr kumimoji="0" lang="en-GB" sz="1600" b="0" i="0" u="none" strike="noStrike" kern="1200" cap="none" spc="0" normalizeH="0" baseline="0" noProof="0" dirty="0" smtClean="0">
                <a:ln>
                  <a:noFill/>
                </a:ln>
                <a:solidFill>
                  <a:schemeClr val="accent5"/>
                </a:solidFill>
                <a:effectLst/>
                <a:uLnTx/>
                <a:uFillTx/>
                <a:latin typeface="+mj-lt"/>
              </a:rPr>
              <a:t> people - £22.24pp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chemeClr val="accent5"/>
              </a:solidFill>
              <a:effectLst/>
              <a:uLnTx/>
              <a:uFillTx/>
              <a:latin typeface="+mj-lt"/>
            </a:endParaRPr>
          </a:p>
        </p:txBody>
      </p:sp>
      <p:sp>
        <p:nvSpPr>
          <p:cNvPr id="6" name="TextBox 5"/>
          <p:cNvSpPr txBox="1"/>
          <p:nvPr/>
        </p:nvSpPr>
        <p:spPr>
          <a:xfrm>
            <a:off x="471615" y="1617697"/>
            <a:ext cx="3546460" cy="47397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accent5"/>
                </a:solidFill>
                <a:effectLst/>
                <a:uLnTx/>
                <a:uFillTx/>
                <a:latin typeface="+mj-lt"/>
              </a:rPr>
              <a:t>Sample menu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000000"/>
              </a:solidFill>
              <a:effectLst/>
              <a:uLnTx/>
              <a:uFillTx/>
              <a:latin typeface="Bahnschrift Light SemiCondensed" panose="020B0502040204020203" pitchFamily="34"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Cooked and cured meats</a:t>
            </a:r>
            <a:r>
              <a:rPr kumimoji="0" lang="en-GB" sz="1200" b="0" i="0" u="none" strike="noStrike" kern="1200" cap="none" spc="0" normalizeH="0" baseline="0" noProof="0" dirty="0">
                <a:ln>
                  <a:noFill/>
                </a:ln>
                <a:solidFill>
                  <a:schemeClr val="accent5">
                    <a:lumMod val="40000"/>
                    <a:lumOff val="60000"/>
                  </a:schemeClr>
                </a:solidFill>
                <a:effectLst/>
                <a:uLnTx/>
                <a:uFillTx/>
              </a:rPr>
              <a:t>, </a:t>
            </a:r>
            <a:r>
              <a:rPr kumimoji="0" lang="en-GB" sz="1200" b="0" i="0" u="none" strike="noStrike" kern="1200" cap="none" spc="0" normalizeH="0" baseline="0" noProof="0" dirty="0" smtClean="0">
                <a:ln>
                  <a:noFill/>
                </a:ln>
                <a:solidFill>
                  <a:schemeClr val="accent5">
                    <a:lumMod val="40000"/>
                    <a:lumOff val="60000"/>
                  </a:schemeClr>
                </a:solidFill>
                <a:effectLst/>
                <a:uLnTx/>
                <a:uFillTx/>
              </a:rPr>
              <a:t>including produce </a:t>
            </a:r>
            <a:r>
              <a:rPr kumimoji="0" lang="en-GB" sz="1200" b="0" i="0" u="none" strike="noStrike" kern="1200" cap="none" spc="0" normalizeH="0" baseline="0" noProof="0" dirty="0">
                <a:ln>
                  <a:noFill/>
                </a:ln>
                <a:solidFill>
                  <a:schemeClr val="accent5">
                    <a:lumMod val="40000"/>
                    <a:lumOff val="60000"/>
                  </a:schemeClr>
                </a:solidFill>
                <a:effectLst/>
                <a:uLnTx/>
                <a:uFillTx/>
              </a:rPr>
              <a:t>sourced locally from butchers and </a:t>
            </a:r>
            <a:r>
              <a:rPr kumimoji="0" lang="en-GB" sz="1200" b="0" i="0" u="none" strike="noStrike" kern="1200" cap="none" spc="0" normalizeH="0" baseline="0" noProof="0" dirty="0" smtClean="0">
                <a:ln>
                  <a:noFill/>
                </a:ln>
                <a:solidFill>
                  <a:schemeClr val="accent5">
                    <a:lumMod val="40000"/>
                    <a:lumOff val="60000"/>
                  </a:schemeClr>
                </a:solidFill>
                <a:effectLst/>
                <a:uLnTx/>
                <a:uFillTx/>
              </a:rPr>
              <a:t>producers as well as produce sourced from independent artisan producers around Italy.</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Cheeses including produce sourced around the UK by Jericho Cheese Company, Italy by Table at </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Vallabona’s</a:t>
            </a:r>
            <a:r>
              <a:rPr kumimoji="0" lang="en-GB" sz="1200" b="0" i="0" u="none" strike="noStrike" kern="1200" cap="none" spc="0" normalizeH="0" baseline="0" noProof="0" dirty="0">
                <a:ln>
                  <a:noFill/>
                </a:ln>
                <a:solidFill>
                  <a:schemeClr val="accent5">
                    <a:lumMod val="40000"/>
                    <a:lumOff val="60000"/>
                  </a:schemeClr>
                </a:solidFill>
                <a:effectLst/>
                <a:uLnTx/>
                <a:uFillTx/>
              </a:rPr>
              <a:t> </a:t>
            </a:r>
            <a:r>
              <a:rPr kumimoji="0" lang="en-GB" sz="1200" b="0" i="0" u="none" strike="noStrike" kern="1200" cap="none" spc="0" normalizeH="0" baseline="0" noProof="0" dirty="0" smtClean="0">
                <a:ln>
                  <a:noFill/>
                </a:ln>
                <a:solidFill>
                  <a:schemeClr val="accent5">
                    <a:lumMod val="40000"/>
                    <a:lumOff val="60000"/>
                  </a:schemeClr>
                </a:solidFill>
                <a:effectLst/>
                <a:uLnTx/>
                <a:uFillTx/>
              </a:rPr>
              <a:t>and France by The Oxford Cheese Company.</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accent5">
                    <a:lumMod val="40000"/>
                    <a:lumOff val="60000"/>
                  </a:schemeClr>
                </a:solidFill>
              </a:rPr>
              <a:t>V</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egetarian</a:t>
            </a:r>
            <a:r>
              <a:rPr kumimoji="0" lang="en-GB" sz="1200" b="0" i="0" u="none" strike="noStrike" kern="1200" cap="none" spc="0" normalizeH="0" baseline="0" noProof="0" dirty="0" smtClean="0">
                <a:ln>
                  <a:noFill/>
                </a:ln>
                <a:solidFill>
                  <a:schemeClr val="accent5">
                    <a:lumMod val="40000"/>
                    <a:lumOff val="60000"/>
                  </a:schemeClr>
                </a:solidFill>
                <a:effectLst/>
                <a:uLnTx/>
                <a:uFillTx/>
              </a:rPr>
              <a:t> and vegan </a:t>
            </a:r>
            <a:r>
              <a:rPr lang="en-GB" sz="1200" noProof="0" dirty="0" smtClean="0">
                <a:solidFill>
                  <a:schemeClr val="accent5">
                    <a:lumMod val="40000"/>
                    <a:lumOff val="60000"/>
                  </a:schemeClr>
                </a:solidFill>
              </a:rPr>
              <a:t>options made where possible with locally sourced produce.</a:t>
            </a: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a:p>
            <a:pPr marL="171450" lvl="0" indent="-171450" algn="just">
              <a:buFont typeface="Arial" panose="020B0604020202020204" pitchFamily="34" charset="0"/>
              <a:buChar char="•"/>
              <a:defRPr/>
            </a:pPr>
            <a:r>
              <a:rPr lang="en-GB" sz="1200" dirty="0">
                <a:solidFill>
                  <a:schemeClr val="accent5">
                    <a:lumMod val="40000"/>
                    <a:lumOff val="60000"/>
                  </a:schemeClr>
                </a:solidFill>
              </a:rPr>
              <a:t>Complimenting seasonal compound salads.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Mixed leaf salad.</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Variety of fresh and dried artisan breads.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Table condiments such as sauces, pickles &amp; chutneys.</a:t>
            </a:r>
          </a:p>
          <a:p>
            <a:pPr lvl="0" algn="just" defTabSz="914400">
              <a:defRPr/>
            </a:pPr>
            <a:endParaRPr lang="en-GB" sz="1200" u="sng" dirty="0" smtClean="0">
              <a:solidFill>
                <a:schemeClr val="accent5">
                  <a:lumMod val="40000"/>
                  <a:lumOff val="60000"/>
                </a:schemeClr>
              </a:solidFill>
            </a:endParaRPr>
          </a:p>
          <a:p>
            <a:pPr lvl="0" algn="just" defTabSz="914400">
              <a:defRPr/>
            </a:pPr>
            <a:r>
              <a:rPr lang="en-GB" sz="1200" u="sng" dirty="0" smtClean="0">
                <a:solidFill>
                  <a:schemeClr val="accent5">
                    <a:lumMod val="40000"/>
                    <a:lumOff val="60000"/>
                  </a:schemeClr>
                </a:solidFill>
              </a:rPr>
              <a:t>Supplementary</a:t>
            </a:r>
            <a:endParaRPr lang="en-GB" sz="1200" u="sng" dirty="0">
              <a:solidFill>
                <a:schemeClr val="accent5">
                  <a:lumMod val="40000"/>
                  <a:lumOff val="60000"/>
                </a:schemeClr>
              </a:solidFill>
            </a:endParaRPr>
          </a:p>
          <a:p>
            <a:pPr marL="171450" lvl="0" indent="-171450" algn="just" defTabSz="914400">
              <a:buFont typeface="Arial" panose="020B0604020202020204" pitchFamily="34" charset="0"/>
              <a:buChar char="•"/>
              <a:defRPr/>
            </a:pPr>
            <a:r>
              <a:rPr lang="en-GB" sz="1200" dirty="0">
                <a:solidFill>
                  <a:schemeClr val="accent5">
                    <a:lumMod val="40000"/>
                    <a:lumOff val="60000"/>
                  </a:schemeClr>
                </a:solidFill>
              </a:rPr>
              <a:t>Homemade </a:t>
            </a:r>
            <a:r>
              <a:rPr lang="en-GB" sz="1200" dirty="0" smtClean="0">
                <a:solidFill>
                  <a:schemeClr val="accent5">
                    <a:lumMod val="40000"/>
                    <a:lumOff val="60000"/>
                  </a:schemeClr>
                </a:solidFill>
              </a:rPr>
              <a:t>desserts </a:t>
            </a:r>
            <a:r>
              <a:rPr lang="en-GB" sz="1200" dirty="0">
                <a:solidFill>
                  <a:schemeClr val="accent5">
                    <a:lumMod val="40000"/>
                    <a:lumOff val="60000"/>
                  </a:schemeClr>
                </a:solidFill>
              </a:rPr>
              <a:t>– additional £</a:t>
            </a:r>
            <a:r>
              <a:rPr lang="en-GB" sz="1200" dirty="0" smtClean="0">
                <a:solidFill>
                  <a:schemeClr val="accent5">
                    <a:lumMod val="40000"/>
                    <a:lumOff val="60000"/>
                  </a:schemeClr>
                </a:solidFill>
              </a:rPr>
              <a:t>4.45pp</a:t>
            </a:r>
            <a:endParaRPr lang="en-GB" sz="1200" dirty="0">
              <a:solidFill>
                <a:schemeClr val="accent5">
                  <a:lumMod val="40000"/>
                  <a:lumOff val="60000"/>
                </a:schemeClr>
              </a:solidFil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accent5">
                  <a:lumMod val="40000"/>
                  <a:lumOff val="60000"/>
                </a:schemeClr>
              </a:solidFill>
            </a:endParaRPr>
          </a:p>
          <a:p>
            <a:pPr marR="0" lvl="0" algn="just" defTabSz="914400" rtl="0" eaLnBrk="1" fontAlgn="auto" latinLnBrk="0" hangingPunct="1">
              <a:lnSpc>
                <a:spcPct val="100000"/>
              </a:lnSpc>
              <a:spcBef>
                <a:spcPts val="0"/>
              </a:spcBef>
              <a:spcAft>
                <a:spcPts val="0"/>
              </a:spcAft>
              <a:buClrTx/>
              <a:buSzTx/>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Served with fruit juice, still &amp; sparkling water, coffee</a:t>
            </a:r>
            <a:r>
              <a:rPr kumimoji="0" lang="en-GB" sz="1200" b="0" i="0" u="none" strike="noStrike" kern="1200" cap="none" spc="0" normalizeH="0" noProof="0" dirty="0" smtClean="0">
                <a:ln>
                  <a:noFill/>
                </a:ln>
                <a:solidFill>
                  <a:schemeClr val="accent5">
                    <a:lumMod val="40000"/>
                    <a:lumOff val="60000"/>
                  </a:schemeClr>
                </a:solidFill>
                <a:effectLst/>
                <a:uLnTx/>
                <a:uFillTx/>
              </a:rPr>
              <a:t> and a selection of tea</a:t>
            </a:r>
          </a:p>
          <a:p>
            <a:pPr marR="0" lvl="0" algn="just"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accent5">
                  <a:lumMod val="40000"/>
                  <a:lumOff val="60000"/>
                </a:schemeClr>
              </a:solidFill>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0" name="TextBox 9"/>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1" name="TextBox 10"/>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64373" y="1017352"/>
            <a:ext cx="1835975" cy="1224582"/>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11828" y="2413243"/>
            <a:ext cx="3798277" cy="253156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11828" y="1018697"/>
            <a:ext cx="1837611" cy="1224775"/>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11827" y="5114581"/>
            <a:ext cx="1837611" cy="1224775"/>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58867" y="5114581"/>
            <a:ext cx="1840036" cy="1226391"/>
          </a:xfrm>
          <a:prstGeom prst="rect">
            <a:avLst/>
          </a:prstGeom>
          <a:ln w="88900" cap="sq" cmpd="thickThin">
            <a:solidFill>
              <a:srgbClr val="000000"/>
            </a:solidFill>
            <a:prstDash val="solid"/>
            <a:miter lim="800000"/>
          </a:ln>
          <a:effectLst>
            <a:innerShdw blurRad="76200">
              <a:srgbClr val="000000"/>
            </a:innerShdw>
          </a:effectLst>
        </p:spPr>
      </p:pic>
      <p:sp>
        <p:nvSpPr>
          <p:cNvPr id="14"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5" name="TextBox 14"/>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6" name="Picture 15" descr="File:Instagram logo 2016.svg - Wikipedia"/>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3451725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568399" y="60024"/>
            <a:ext cx="500833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i="0" u="none" strike="noStrike" kern="1200" cap="none" spc="0" normalizeH="0" baseline="0" noProof="0" dirty="0" smtClean="0">
                <a:ln>
                  <a:noFill/>
                </a:ln>
                <a:solidFill>
                  <a:schemeClr val="accent5">
                    <a:lumMod val="40000"/>
                    <a:lumOff val="60000"/>
                  </a:schemeClr>
                </a:solidFill>
                <a:effectLst/>
                <a:uLnTx/>
                <a:uFillTx/>
                <a:latin typeface="+mj-lt"/>
              </a:rPr>
              <a:t>Hot Grazing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solidFill>
                <a:effectLst/>
                <a:uLnTx/>
                <a:uFillTx/>
                <a:latin typeface="+mj-lt"/>
              </a:rPr>
              <a:t>Consists</a:t>
            </a:r>
            <a:r>
              <a:rPr kumimoji="0" lang="en-GB" sz="1200" b="0" i="0" u="none" strike="noStrike" kern="1200" cap="none" spc="0" normalizeH="0" noProof="0" dirty="0" smtClean="0">
                <a:ln>
                  <a:noFill/>
                </a:ln>
                <a:solidFill>
                  <a:schemeClr val="accent5"/>
                </a:solidFill>
                <a:effectLst/>
                <a:uLnTx/>
                <a:uFillTx/>
                <a:latin typeface="+mj-lt"/>
              </a:rPr>
              <a:t> of meat and vegetarian hot item complimented with 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solidFill>
                  <a:schemeClr val="accent5"/>
                </a:solidFill>
                <a:latin typeface="+mj-lt"/>
              </a:rPr>
              <a:t>selection</a:t>
            </a:r>
            <a:r>
              <a:rPr lang="en-GB" sz="1200" dirty="0" smtClean="0">
                <a:solidFill>
                  <a:schemeClr val="accent5"/>
                </a:solidFill>
                <a:latin typeface="+mj-lt"/>
              </a:rPr>
              <a:t> of salads, breads, condiments</a:t>
            </a:r>
            <a:endParaRPr kumimoji="0" lang="en-GB" sz="1200" b="0" i="0" u="none" strike="noStrike" kern="1200" cap="none" spc="0" normalizeH="0" baseline="0" noProof="0" dirty="0" smtClean="0">
              <a:ln>
                <a:noFill/>
              </a:ln>
              <a:solidFill>
                <a:schemeClr val="accent5"/>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smtClean="0">
                <a:ln>
                  <a:noFill/>
                </a:ln>
                <a:solidFill>
                  <a:schemeClr val="accent5"/>
                </a:solidFill>
                <a:effectLst/>
                <a:uLnTx/>
                <a:uFillTx/>
                <a:latin typeface="+mj-lt"/>
              </a:rPr>
              <a:t>Minimum </a:t>
            </a:r>
            <a:r>
              <a:rPr kumimoji="0" lang="en-GB" sz="1600" i="0" u="none" strike="noStrike" kern="1200" cap="none" spc="0" normalizeH="0" baseline="0" noProof="0" dirty="0">
                <a:ln>
                  <a:noFill/>
                </a:ln>
                <a:solidFill>
                  <a:schemeClr val="accent5"/>
                </a:solidFill>
                <a:effectLst/>
                <a:uLnTx/>
                <a:uFillTx/>
                <a:latin typeface="+mj-lt"/>
              </a:rPr>
              <a:t>of </a:t>
            </a:r>
            <a:r>
              <a:rPr lang="en-GB" sz="1600" dirty="0" smtClean="0">
                <a:solidFill>
                  <a:schemeClr val="accent5"/>
                </a:solidFill>
                <a:latin typeface="+mj-lt"/>
              </a:rPr>
              <a:t>15</a:t>
            </a:r>
            <a:r>
              <a:rPr kumimoji="0" lang="en-GB" sz="1600" i="0" u="none" strike="noStrike" kern="1200" cap="none" spc="0" normalizeH="0" baseline="0" noProof="0" dirty="0" smtClean="0">
                <a:ln>
                  <a:noFill/>
                </a:ln>
                <a:solidFill>
                  <a:schemeClr val="accent5"/>
                </a:solidFill>
                <a:effectLst/>
                <a:uLnTx/>
                <a:uFillTx/>
                <a:latin typeface="+mj-lt"/>
              </a:rPr>
              <a:t> </a:t>
            </a:r>
            <a:r>
              <a:rPr kumimoji="0" lang="en-GB" sz="1600" i="0" u="none" strike="noStrike" kern="1200" cap="none" spc="0" normalizeH="0" baseline="0" noProof="0" dirty="0">
                <a:ln>
                  <a:noFill/>
                </a:ln>
                <a:solidFill>
                  <a:schemeClr val="accent5"/>
                </a:solidFill>
                <a:effectLst/>
                <a:uLnTx/>
                <a:uFillTx/>
                <a:latin typeface="+mj-lt"/>
              </a:rPr>
              <a:t>people - £</a:t>
            </a:r>
            <a:r>
              <a:rPr kumimoji="0" lang="en-GB" sz="1600" i="0" u="none" strike="noStrike" kern="1200" cap="none" spc="0" normalizeH="0" baseline="0" noProof="0" dirty="0" smtClean="0">
                <a:ln>
                  <a:noFill/>
                </a:ln>
                <a:solidFill>
                  <a:schemeClr val="accent5"/>
                </a:solidFill>
                <a:effectLst/>
                <a:uLnTx/>
                <a:uFillTx/>
                <a:latin typeface="+mj-lt"/>
              </a:rPr>
              <a:t>22.24pp</a:t>
            </a:r>
          </a:p>
        </p:txBody>
      </p:sp>
      <p:sp>
        <p:nvSpPr>
          <p:cNvPr id="6" name="TextBox 5"/>
          <p:cNvSpPr txBox="1"/>
          <p:nvPr/>
        </p:nvSpPr>
        <p:spPr>
          <a:xfrm>
            <a:off x="568399" y="1594652"/>
            <a:ext cx="40483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accent5"/>
                </a:solidFill>
                <a:effectLst/>
                <a:uLnTx/>
                <a:uFillTx/>
                <a:latin typeface="+mj-lt"/>
              </a:rPr>
              <a:t>Sample menus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rgbClr val="000000"/>
                </a:solidFill>
                <a:effectLst/>
                <a:uLnTx/>
                <a:uFillTx/>
                <a:latin typeface="Bahnschrift Light SemiCondensed" panose="020B0502040204020203" pitchFamily="34" charset="0"/>
              </a:rPr>
              <a:t> </a:t>
            </a:r>
            <a:endParaRPr kumimoji="0" lang="en-GB" sz="1200" b="1" i="0" u="none" strike="noStrike" kern="1200" cap="none" spc="0" normalizeH="0" baseline="0" noProof="0" dirty="0">
              <a:ln>
                <a:noFill/>
              </a:ln>
              <a:solidFill>
                <a:srgbClr val="000000"/>
              </a:solidFill>
              <a:effectLst/>
              <a:uLnTx/>
              <a:uFillTx/>
              <a:latin typeface="Bahnschrift Light SemiCondensed"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Pumpkin &amp; apricot tagine, toasted almonds, pomegranate couscous.</a:t>
            </a:r>
          </a:p>
          <a:p>
            <a:pPr marL="171450" indent="-171450" defTabSz="914400">
              <a:buFont typeface="Arial" panose="020B0604020202020204" pitchFamily="34" charset="0"/>
              <a:buChar char="•"/>
              <a:defRPr/>
            </a:pPr>
            <a:r>
              <a:rPr lang="en-GB" sz="1200" dirty="0">
                <a:solidFill>
                  <a:schemeClr val="accent5">
                    <a:lumMod val="40000"/>
                    <a:lumOff val="60000"/>
                  </a:schemeClr>
                </a:solidFill>
              </a:rPr>
              <a:t>Lamb &amp; apricot tagine, toasted almonds, pomegranate couscous</a:t>
            </a:r>
            <a:r>
              <a:rPr lang="en-GB" sz="1200" dirty="0" smtClean="0">
                <a:solidFill>
                  <a:schemeClr val="accent5">
                    <a:lumMod val="40000"/>
                    <a:lumOff val="60000"/>
                  </a:schemeClr>
                </a:solidFill>
              </a:rPr>
              <a:t>.</a:t>
            </a:r>
          </a:p>
          <a:p>
            <a:pPr marL="171450" indent="-171450" defTabSz="914400">
              <a:buFont typeface="Arial" panose="020B0604020202020204" pitchFamily="34" charset="0"/>
              <a:buChar char="•"/>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Falafels.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Complimenting seasonal compound salads.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Mixed leaf salad.</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Variety of fresh and dried artisan breads.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Table condiments such as sauces, pickles &amp; chutneys.</a:t>
            </a:r>
          </a:p>
          <a:p>
            <a:pPr marR="0" lvl="0" algn="just"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Or</a:t>
            </a: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noProof="0" dirty="0" smtClean="0">
                <a:solidFill>
                  <a:schemeClr val="accent5">
                    <a:lumMod val="40000"/>
                    <a:lumOff val="60000"/>
                  </a:schemeClr>
                </a:solidFill>
              </a:rPr>
              <a:t>A</a:t>
            </a:r>
            <a:r>
              <a:rPr kumimoji="0" lang="en-GB" sz="1200" b="0" i="0" u="none" strike="noStrike" kern="1200" cap="none" spc="0" normalizeH="0" baseline="0" noProof="0" dirty="0" smtClean="0">
                <a:ln>
                  <a:noFill/>
                </a:ln>
                <a:solidFill>
                  <a:schemeClr val="accent5">
                    <a:lumMod val="40000"/>
                    <a:lumOff val="60000"/>
                  </a:schemeClr>
                </a:solidFill>
                <a:effectLst/>
                <a:uLnTx/>
                <a:uFillTx/>
              </a:rPr>
              <a:t>ubergine </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passata</a:t>
            </a:r>
            <a:r>
              <a:rPr lang="en-GB" sz="1200" dirty="0">
                <a:solidFill>
                  <a:schemeClr val="accent5">
                    <a:lumMod val="40000"/>
                    <a:lumOff val="60000"/>
                  </a:schemeClr>
                </a:solidFill>
              </a:rPr>
              <a:t> </a:t>
            </a:r>
            <a:r>
              <a:rPr lang="en-GB" sz="1200" dirty="0" smtClean="0">
                <a:solidFill>
                  <a:schemeClr val="accent5">
                    <a:lumMod val="40000"/>
                    <a:lumOff val="60000"/>
                  </a:schemeClr>
                </a:solidFill>
              </a:rPr>
              <a:t>&amp; gnocchi </a:t>
            </a:r>
            <a:r>
              <a:rPr lang="en-GB" sz="1200" dirty="0" err="1" smtClean="0">
                <a:solidFill>
                  <a:schemeClr val="accent5">
                    <a:lumMod val="40000"/>
                    <a:lumOff val="60000"/>
                  </a:schemeClr>
                </a:solidFill>
              </a:rPr>
              <a:t>ragu</a:t>
            </a:r>
            <a:r>
              <a:rPr lang="en-GB" sz="1200" dirty="0">
                <a:solidFill>
                  <a:schemeClr val="accent5">
                    <a:lumMod val="40000"/>
                    <a:lumOff val="60000"/>
                  </a:schemeClr>
                </a:solidFill>
              </a:rPr>
              <a:t> </a:t>
            </a:r>
            <a:r>
              <a:rPr lang="en-GB" sz="1200" dirty="0" smtClean="0">
                <a:solidFill>
                  <a:schemeClr val="accent5">
                    <a:lumMod val="40000"/>
                    <a:lumOff val="60000"/>
                  </a:schemeClr>
                </a:solidFill>
              </a:rPr>
              <a:t>with</a:t>
            </a:r>
            <a:r>
              <a:rPr kumimoji="0" lang="en-GB" sz="1200" b="0" i="0" u="none" strike="noStrike" kern="1200" cap="none" spc="0" normalizeH="0" baseline="0" noProof="0" dirty="0" smtClean="0">
                <a:ln>
                  <a:noFill/>
                </a:ln>
                <a:solidFill>
                  <a:schemeClr val="accent5">
                    <a:lumMod val="40000"/>
                    <a:lumOff val="60000"/>
                  </a:schemeClr>
                </a:solidFill>
                <a:effectLst/>
                <a:uLnTx/>
                <a:uFillTx/>
              </a:rPr>
              <a:t> </a:t>
            </a:r>
            <a:r>
              <a:rPr kumimoji="0" lang="en-GB" sz="1200" b="0" i="0" u="none" strike="noStrike" kern="1200" cap="none" spc="0" normalizeH="0" baseline="0" noProof="0" dirty="0" err="1" smtClean="0">
                <a:ln>
                  <a:noFill/>
                </a:ln>
                <a:solidFill>
                  <a:schemeClr val="accent5">
                    <a:lumMod val="40000"/>
                    <a:lumOff val="60000"/>
                  </a:schemeClr>
                </a:solidFill>
                <a:effectLst/>
                <a:uLnTx/>
                <a:uFillTx/>
              </a:rPr>
              <a:t>gremolata</a:t>
            </a:r>
            <a:r>
              <a:rPr kumimoji="0" lang="en-GB" sz="1200" b="0" i="0" u="none" strike="noStrike" kern="1200" cap="none" spc="0" normalizeH="0" baseline="0" noProof="0" dirty="0" smtClean="0">
                <a:ln>
                  <a:noFill/>
                </a:ln>
                <a:solidFill>
                  <a:schemeClr val="accent5">
                    <a:lumMod val="40000"/>
                    <a:lumOff val="60000"/>
                  </a:schemeClr>
                </a:solidFill>
                <a:effectLst/>
                <a:uLnTx/>
                <a:uFillTx/>
              </a:rPr>
              <a:t>.</a:t>
            </a:r>
            <a:r>
              <a:rPr lang="en-GB" sz="1200" dirty="0" smtClean="0">
                <a:solidFill>
                  <a:schemeClr val="accent5">
                    <a:lumMod val="40000"/>
                    <a:lumOff val="60000"/>
                  </a:schemeClr>
                </a:solidFill>
              </a:rPr>
              <a:t> </a:t>
            </a:r>
          </a:p>
          <a:p>
            <a:pPr marL="171450" indent="-171450" defTabSz="914400">
              <a:buFont typeface="Arial" panose="020B0604020202020204" pitchFamily="34" charset="0"/>
              <a:buChar char="•"/>
              <a:defRPr/>
            </a:pPr>
            <a:r>
              <a:rPr lang="en-GB" sz="1200" dirty="0">
                <a:solidFill>
                  <a:schemeClr val="accent5">
                    <a:lumMod val="40000"/>
                    <a:lumOff val="60000"/>
                  </a:schemeClr>
                </a:solidFill>
              </a:rPr>
              <a:t>Chicken </a:t>
            </a:r>
            <a:r>
              <a:rPr lang="en-GB" sz="1200" dirty="0" err="1">
                <a:solidFill>
                  <a:schemeClr val="accent5">
                    <a:lumMod val="40000"/>
                    <a:lumOff val="60000"/>
                  </a:schemeClr>
                </a:solidFill>
              </a:rPr>
              <a:t>passata</a:t>
            </a:r>
            <a:r>
              <a:rPr lang="en-GB" sz="1200" dirty="0">
                <a:solidFill>
                  <a:schemeClr val="accent5">
                    <a:lumMod val="40000"/>
                    <a:lumOff val="60000"/>
                  </a:schemeClr>
                </a:solidFill>
              </a:rPr>
              <a:t> &amp; gnocchi </a:t>
            </a:r>
            <a:r>
              <a:rPr lang="en-GB" sz="1200" dirty="0" err="1" smtClean="0">
                <a:solidFill>
                  <a:schemeClr val="accent5">
                    <a:lumMod val="40000"/>
                    <a:lumOff val="60000"/>
                  </a:schemeClr>
                </a:solidFill>
              </a:rPr>
              <a:t>ragu</a:t>
            </a:r>
            <a:r>
              <a:rPr lang="en-GB" sz="1200" dirty="0">
                <a:solidFill>
                  <a:schemeClr val="accent5">
                    <a:lumMod val="40000"/>
                    <a:lumOff val="60000"/>
                  </a:schemeClr>
                </a:solidFill>
              </a:rPr>
              <a:t> </a:t>
            </a:r>
            <a:r>
              <a:rPr lang="en-GB" sz="1200" dirty="0" smtClean="0">
                <a:solidFill>
                  <a:schemeClr val="accent5">
                    <a:lumMod val="40000"/>
                    <a:lumOff val="60000"/>
                  </a:schemeClr>
                </a:solidFill>
              </a:rPr>
              <a:t>with </a:t>
            </a:r>
            <a:r>
              <a:rPr lang="en-GB" sz="1200" dirty="0" err="1">
                <a:solidFill>
                  <a:schemeClr val="accent5">
                    <a:lumMod val="40000"/>
                    <a:lumOff val="60000"/>
                  </a:schemeClr>
                </a:solidFill>
              </a:rPr>
              <a:t>gremolata</a:t>
            </a:r>
            <a:r>
              <a:rPr lang="en-GB" sz="1200" dirty="0" smtClean="0">
                <a:solidFill>
                  <a:schemeClr val="accent5">
                    <a:lumMod val="40000"/>
                    <a:lumOff val="60000"/>
                  </a:schemeClr>
                </a:solidFill>
              </a:rPr>
              <a:t>.</a:t>
            </a:r>
          </a:p>
          <a:p>
            <a:pPr marL="171450" indent="-171450" defTabSz="914400">
              <a:buFont typeface="Arial" panose="020B0604020202020204" pitchFamily="34" charset="0"/>
              <a:buChar char="•"/>
              <a:defRPr/>
            </a:pPr>
            <a:r>
              <a:rPr kumimoji="0" lang="en-GB" sz="1200" b="0" i="0" u="none" strike="noStrike" kern="1200" cap="none" spc="0" normalizeH="0" baseline="0" noProof="0" dirty="0" err="1" smtClean="0">
                <a:ln>
                  <a:noFill/>
                </a:ln>
                <a:solidFill>
                  <a:schemeClr val="accent5">
                    <a:lumMod val="40000"/>
                    <a:lumOff val="60000"/>
                  </a:schemeClr>
                </a:solidFill>
                <a:effectLst/>
                <a:uLnTx/>
                <a:uFillTx/>
              </a:rPr>
              <a:t>Arancini</a:t>
            </a:r>
            <a:r>
              <a:rPr kumimoji="0" lang="en-GB" sz="1200" b="0" i="0" u="none" strike="noStrike" kern="1200" cap="none" spc="0" normalizeH="0" baseline="0" noProof="0" dirty="0" smtClean="0">
                <a:ln>
                  <a:noFill/>
                </a:ln>
                <a:solidFill>
                  <a:schemeClr val="accent5">
                    <a:lumMod val="40000"/>
                    <a:lumOff val="60000"/>
                  </a:schemeClr>
                </a:solidFill>
                <a:effectLst/>
                <a:uLnTx/>
                <a:uFillTx/>
              </a:rPr>
              <a:t>.</a:t>
            </a:r>
            <a:endParaRPr kumimoji="0" lang="en-GB" sz="1200" b="0" i="0" u="none" strike="noStrike" kern="1200" cap="none" spc="0" normalizeH="0" baseline="0" noProof="0" dirty="0">
              <a:ln>
                <a:noFill/>
              </a:ln>
              <a:solidFill>
                <a:schemeClr val="accent5">
                  <a:lumMod val="40000"/>
                  <a:lumOff val="60000"/>
                </a:schemeClr>
              </a:solidFill>
              <a:effectLst/>
              <a:uLnTx/>
              <a:uFillTx/>
            </a:endParaRPr>
          </a:p>
          <a:p>
            <a:pPr marL="171450" lvl="0" indent="-171450" algn="just">
              <a:buFont typeface="Arial" panose="020B0604020202020204" pitchFamily="34" charset="0"/>
              <a:buChar char="•"/>
              <a:defRPr/>
            </a:pPr>
            <a:r>
              <a:rPr lang="en-GB" sz="1200" dirty="0">
                <a:solidFill>
                  <a:schemeClr val="accent5">
                    <a:lumMod val="40000"/>
                    <a:lumOff val="60000"/>
                  </a:schemeClr>
                </a:solidFill>
              </a:rPr>
              <a:t>Complimenting seasonal compound salads.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Mixed leaf salad.</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Variety of fresh and dried artisan breads.</a:t>
            </a:r>
          </a:p>
          <a:p>
            <a:pPr marL="171450" lvl="0" indent="-171450" algn="just">
              <a:buFont typeface="Arial" panose="020B0604020202020204" pitchFamily="34" charset="0"/>
              <a:buChar char="•"/>
              <a:defRPr/>
            </a:pPr>
            <a:r>
              <a:rPr lang="en-GB" sz="1200" dirty="0">
                <a:solidFill>
                  <a:schemeClr val="accent5">
                    <a:lumMod val="40000"/>
                    <a:lumOff val="60000"/>
                  </a:schemeClr>
                </a:solidFill>
              </a:rPr>
              <a:t>Table condiments such as sauces, pickles &amp; chutneys.</a:t>
            </a:r>
          </a:p>
          <a:p>
            <a:pPr marL="171450" lvl="0" indent="-171450" algn="just">
              <a:buFont typeface="Arial" panose="020B0604020202020204" pitchFamily="34" charset="0"/>
              <a:buChar char="•"/>
              <a:defRPr/>
            </a:pPr>
            <a:endParaRPr lang="en-GB" sz="1200" dirty="0">
              <a:solidFill>
                <a:schemeClr val="accent5">
                  <a:lumMod val="40000"/>
                  <a:lumOff val="60000"/>
                </a:schemeClr>
              </a:solidFill>
            </a:endParaRPr>
          </a:p>
          <a:p>
            <a:pPr marR="0" lvl="0" algn="just" defTabSz="914400" rtl="0" eaLnBrk="1" fontAlgn="auto" latinLnBrk="0" hangingPunct="1">
              <a:lnSpc>
                <a:spcPct val="100000"/>
              </a:lnSpc>
              <a:spcBef>
                <a:spcPts val="0"/>
              </a:spcBef>
              <a:spcAft>
                <a:spcPts val="0"/>
              </a:spcAft>
              <a:buClrTx/>
              <a:buSzTx/>
              <a:tabLst/>
              <a:defRPr/>
            </a:pPr>
            <a:r>
              <a:rPr lang="en-GB" sz="1200" u="sng" dirty="0" smtClean="0">
                <a:solidFill>
                  <a:schemeClr val="accent5">
                    <a:lumMod val="40000"/>
                    <a:lumOff val="60000"/>
                  </a:schemeClr>
                </a:solidFill>
              </a:rPr>
              <a:t>Supplementary </a:t>
            </a:r>
            <a:endParaRPr kumimoji="0" lang="en-GB" sz="1200" b="0" i="0" u="sng" strike="noStrike" kern="1200" cap="none" spc="0" normalizeH="0" baseline="0" noProof="0" dirty="0" smtClean="0">
              <a:ln>
                <a:noFill/>
              </a:ln>
              <a:solidFill>
                <a:schemeClr val="accent5">
                  <a:lumMod val="40000"/>
                  <a:lumOff val="60000"/>
                </a:schemeClr>
              </a:solidFill>
              <a:effectLst/>
              <a:uLnTx/>
              <a:uFillTx/>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smtClean="0">
                <a:ln>
                  <a:noFill/>
                </a:ln>
                <a:solidFill>
                  <a:schemeClr val="accent5">
                    <a:lumMod val="40000"/>
                    <a:lumOff val="60000"/>
                  </a:schemeClr>
                </a:solidFill>
                <a:effectLst/>
                <a:uLnTx/>
                <a:uFillTx/>
              </a:rPr>
              <a:t>Homemade desserts – additional £4.45pp</a:t>
            </a:r>
            <a:endParaRPr lang="en-GB" sz="1200" dirty="0">
              <a:solidFill>
                <a:schemeClr val="accent5">
                  <a:lumMod val="40000"/>
                  <a:lumOff val="60000"/>
                </a:schemeClr>
              </a:solidFill>
            </a:endParaRPr>
          </a:p>
          <a:p>
            <a:pPr marR="0" lvl="0" algn="just"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smtClean="0">
              <a:ln>
                <a:noFill/>
              </a:ln>
              <a:solidFill>
                <a:schemeClr val="accent5">
                  <a:lumMod val="40000"/>
                  <a:lumOff val="60000"/>
                </a:schemeClr>
              </a:solidFill>
              <a:effectLst/>
              <a:uLnTx/>
              <a:uFillTx/>
            </a:endParaRPr>
          </a:p>
          <a:p>
            <a:pPr marR="0" lvl="0" algn="just" defTabSz="914400" rtl="0" eaLnBrk="1" fontAlgn="auto" latinLnBrk="0" hangingPunct="1">
              <a:lnSpc>
                <a:spcPct val="100000"/>
              </a:lnSpc>
              <a:spcBef>
                <a:spcPts val="0"/>
              </a:spcBef>
              <a:spcAft>
                <a:spcPts val="0"/>
              </a:spcAft>
              <a:buClrTx/>
              <a:buSzTx/>
              <a:tabLst/>
              <a:defRPr/>
            </a:pPr>
            <a:r>
              <a:rPr lang="en-GB" sz="1200" dirty="0" smtClean="0">
                <a:solidFill>
                  <a:schemeClr val="accent5">
                    <a:lumMod val="40000"/>
                    <a:lumOff val="60000"/>
                  </a:schemeClr>
                </a:solidFill>
              </a:rPr>
              <a:t>Served with fruit juice, still and sparkling water, coffee and a selection of teas</a:t>
            </a:r>
          </a:p>
          <a:p>
            <a:pPr marR="0" lvl="0" algn="just" defTabSz="914400" rtl="0" eaLnBrk="1" fontAlgn="auto" latinLnBrk="0" hangingPunct="1">
              <a:lnSpc>
                <a:spcPct val="100000"/>
              </a:lnSpc>
              <a:spcBef>
                <a:spcPts val="0"/>
              </a:spcBef>
              <a:spcAft>
                <a:spcPts val="0"/>
              </a:spcAft>
              <a:buClrTx/>
              <a:buSzTx/>
              <a:tabLst/>
              <a:defRPr/>
            </a:pPr>
            <a:endParaRPr kumimoji="0" lang="en-GB" sz="1200" b="0" i="0" u="none" strike="noStrike" kern="1200" cap="none" spc="0" normalizeH="0" baseline="0" noProof="0" dirty="0">
              <a:ln>
                <a:noFill/>
              </a:ln>
              <a:solidFill>
                <a:srgbClr val="000000"/>
              </a:solidFill>
              <a:effectLst/>
              <a:uLnTx/>
              <a:uFillTx/>
              <a:latin typeface="Bahnschrift Light SemiCondensed" panose="020B0502040204020203" pitchFamily="34" charset="0"/>
            </a:endParaRPr>
          </a:p>
          <a:p>
            <a:pPr marR="0" lvl="0" algn="just" defTabSz="914400" rtl="0" eaLnBrk="1" fontAlgn="auto" latinLnBrk="0" hangingPunct="1">
              <a:lnSpc>
                <a:spcPct val="100000"/>
              </a:lnSpc>
              <a:spcBef>
                <a:spcPts val="0"/>
              </a:spcBef>
              <a:spcAft>
                <a:spcPts val="0"/>
              </a:spcAft>
              <a:buClrTx/>
              <a:buSzTx/>
              <a:tabLst/>
              <a:defRPr/>
            </a:pPr>
            <a:endParaRPr lang="en-GB" sz="1200" dirty="0" smtClean="0">
              <a:solidFill>
                <a:srgbClr val="000000"/>
              </a:solidFill>
              <a:latin typeface="Bahnschrift Light SemiCondensed" panose="020B0502040204020203"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12" name="TextBox 11"/>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3" name="TextBox 12"/>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91501" y="645794"/>
            <a:ext cx="1892649" cy="1261458"/>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06140" y="645795"/>
            <a:ext cx="1863598" cy="126145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06141" y="2030790"/>
            <a:ext cx="3878010" cy="2584709"/>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06140" y="4739037"/>
            <a:ext cx="1863598" cy="1242095"/>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91502" y="4758343"/>
            <a:ext cx="1892648" cy="1222789"/>
          </a:xfrm>
          <a:prstGeom prst="rect">
            <a:avLst/>
          </a:prstGeom>
          <a:ln w="88900" cap="sq" cmpd="thickThin">
            <a:solidFill>
              <a:srgbClr val="000000"/>
            </a:solidFill>
            <a:prstDash val="solid"/>
            <a:miter lim="800000"/>
          </a:ln>
          <a:effectLst>
            <a:innerShdw blurRad="76200">
              <a:srgbClr val="000000"/>
            </a:innerShdw>
          </a:effectLst>
        </p:spPr>
      </p:pic>
      <p:sp>
        <p:nvSpPr>
          <p:cNvPr id="14"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6" name="TextBox 15"/>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7" name="Picture 16" descr="File:Instagram logo 2016.svg - Wikipedia"/>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3100344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TextBox 2"/>
          <p:cNvSpPr txBox="1"/>
          <p:nvPr/>
        </p:nvSpPr>
        <p:spPr>
          <a:xfrm>
            <a:off x="482137" y="333306"/>
            <a:ext cx="5685907" cy="769441"/>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Working Lunches</a:t>
            </a:r>
          </a:p>
        </p:txBody>
      </p:sp>
      <p:sp>
        <p:nvSpPr>
          <p:cNvPr id="4" name="TextBox 3"/>
          <p:cNvSpPr txBox="1"/>
          <p:nvPr/>
        </p:nvSpPr>
        <p:spPr>
          <a:xfrm>
            <a:off x="556951" y="1509497"/>
            <a:ext cx="4156364" cy="1292662"/>
          </a:xfrm>
          <a:prstGeom prst="rect">
            <a:avLst/>
          </a:prstGeom>
          <a:noFill/>
        </p:spPr>
        <p:txBody>
          <a:bodyPr wrap="square" rtlCol="0">
            <a:spAutoFit/>
          </a:bodyPr>
          <a:lstStyle/>
          <a:p>
            <a:pPr algn="just"/>
            <a:r>
              <a:rPr lang="en-GB" sz="1400" b="1" dirty="0" smtClean="0">
                <a:solidFill>
                  <a:schemeClr val="accent5">
                    <a:lumMod val="40000"/>
                    <a:lumOff val="60000"/>
                  </a:schemeClr>
                </a:solidFill>
                <a:latin typeface="+mj-lt"/>
              </a:rPr>
              <a:t>Sandwich and wrap trays</a:t>
            </a:r>
          </a:p>
          <a:p>
            <a:pPr algn="just"/>
            <a:r>
              <a:rPr lang="en-GB" sz="1400" dirty="0" smtClean="0">
                <a:solidFill>
                  <a:schemeClr val="accent5"/>
                </a:solidFill>
                <a:latin typeface="+mj-lt"/>
              </a:rPr>
              <a:t>Minimum of 15 people - £13.34pp</a:t>
            </a:r>
          </a:p>
          <a:p>
            <a:pPr algn="just"/>
            <a:endParaRPr lang="en-GB" sz="1400" b="1" dirty="0" smtClean="0">
              <a:solidFill>
                <a:schemeClr val="accent5"/>
              </a:solidFill>
            </a:endParaRPr>
          </a:p>
          <a:p>
            <a:pPr marL="171450" indent="-171450" algn="just">
              <a:buFont typeface="Arial" panose="020B0604020202020204" pitchFamily="34" charset="0"/>
              <a:buChar char="•"/>
            </a:pPr>
            <a:r>
              <a:rPr lang="en-GB" sz="1200" dirty="0" smtClean="0">
                <a:solidFill>
                  <a:schemeClr val="accent5">
                    <a:lumMod val="40000"/>
                    <a:lumOff val="60000"/>
                  </a:schemeClr>
                </a:solidFill>
              </a:rPr>
              <a:t>A selection of sandwiches and wraps and served with selection of fresh fruit, fruit juice, still and sparkling water, coffee and a selection of teas</a:t>
            </a:r>
            <a:endParaRPr lang="en-GB" sz="1200" dirty="0">
              <a:solidFill>
                <a:schemeClr val="accent5">
                  <a:lumMod val="40000"/>
                  <a:lumOff val="6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7" name="TextBox 6"/>
          <p:cNvSpPr txBox="1"/>
          <p:nvPr/>
        </p:nvSpPr>
        <p:spPr>
          <a:xfrm>
            <a:off x="556950" y="3111533"/>
            <a:ext cx="4156364" cy="3277820"/>
          </a:xfrm>
          <a:prstGeom prst="rect">
            <a:avLst/>
          </a:prstGeom>
          <a:noFill/>
        </p:spPr>
        <p:txBody>
          <a:bodyPr wrap="square" rtlCol="0">
            <a:spAutoFit/>
          </a:bodyPr>
          <a:lstStyle/>
          <a:p>
            <a:pPr algn="just"/>
            <a:r>
              <a:rPr lang="en-GB" sz="1400" b="1" dirty="0" smtClean="0">
                <a:solidFill>
                  <a:schemeClr val="accent5">
                    <a:lumMod val="40000"/>
                    <a:lumOff val="60000"/>
                  </a:schemeClr>
                </a:solidFill>
                <a:latin typeface="+mj-lt"/>
              </a:rPr>
              <a:t>Tapas trays</a:t>
            </a:r>
          </a:p>
          <a:p>
            <a:pPr algn="just"/>
            <a:r>
              <a:rPr lang="en-GB" sz="1400" dirty="0">
                <a:solidFill>
                  <a:schemeClr val="accent5"/>
                </a:solidFill>
                <a:latin typeface="+mj-lt"/>
              </a:rPr>
              <a:t>Minimum of </a:t>
            </a:r>
            <a:r>
              <a:rPr lang="en-GB" sz="1400" dirty="0" smtClean="0">
                <a:solidFill>
                  <a:schemeClr val="accent5"/>
                </a:solidFill>
                <a:latin typeface="+mj-lt"/>
              </a:rPr>
              <a:t>15 </a:t>
            </a:r>
            <a:r>
              <a:rPr lang="en-GB" sz="1400" dirty="0">
                <a:solidFill>
                  <a:schemeClr val="accent5"/>
                </a:solidFill>
                <a:latin typeface="+mj-lt"/>
              </a:rPr>
              <a:t>people - </a:t>
            </a:r>
            <a:r>
              <a:rPr lang="en-GB" sz="1400" dirty="0" smtClean="0">
                <a:solidFill>
                  <a:schemeClr val="accent5"/>
                </a:solidFill>
                <a:latin typeface="+mj-lt"/>
              </a:rPr>
              <a:t>£16.68pp </a:t>
            </a:r>
          </a:p>
          <a:p>
            <a:pPr algn="just"/>
            <a:endParaRPr lang="en-GB" sz="1400" b="1" dirty="0" smtClean="0">
              <a:latin typeface="Bahnschrift SemiCondensed" panose="020B0502040204020203" pitchFamily="34" charset="0"/>
            </a:endParaRPr>
          </a:p>
          <a:p>
            <a:pPr marL="171450" indent="-171450" algn="just">
              <a:buFont typeface="Arial" panose="020B0604020202020204" pitchFamily="34" charset="0"/>
              <a:buChar char="•"/>
            </a:pPr>
            <a:r>
              <a:rPr lang="en-GB" sz="1200" dirty="0" smtClean="0">
                <a:solidFill>
                  <a:schemeClr val="accent5">
                    <a:lumMod val="40000"/>
                    <a:lumOff val="60000"/>
                  </a:schemeClr>
                </a:solidFill>
              </a:rPr>
              <a:t>A meat or vegetarian option as standard, including a selection of easy to pick at and mindfully sourced cured meats, marinated vegetables, cheeses, artisan dried breads and such alike. Any special dietary requirements plated or boxed separately. Served with fruit juice, still and sparkling water, coffee and a selection of teas.</a:t>
            </a:r>
          </a:p>
          <a:p>
            <a:pPr marL="171450" indent="-171450" algn="just">
              <a:buFont typeface="Arial" panose="020B0604020202020204" pitchFamily="34" charset="0"/>
              <a:buChar char="•"/>
            </a:pPr>
            <a:endParaRPr lang="en-GB" sz="1200" dirty="0">
              <a:solidFill>
                <a:schemeClr val="accent5">
                  <a:lumMod val="40000"/>
                  <a:lumOff val="60000"/>
                </a:schemeClr>
              </a:solidFill>
            </a:endParaRPr>
          </a:p>
          <a:p>
            <a:pPr marL="171450" indent="-171450" algn="just">
              <a:buFont typeface="Arial" panose="020B0604020202020204" pitchFamily="34" charset="0"/>
              <a:buChar char="•"/>
            </a:pPr>
            <a:endParaRPr lang="en-GB" sz="1100" dirty="0" smtClean="0">
              <a:solidFill>
                <a:schemeClr val="accent5">
                  <a:lumMod val="40000"/>
                  <a:lumOff val="60000"/>
                </a:schemeClr>
              </a:solidFill>
            </a:endParaRPr>
          </a:p>
          <a:p>
            <a:pPr algn="just"/>
            <a:endParaRPr lang="en-GB" sz="1100" dirty="0"/>
          </a:p>
          <a:p>
            <a:pPr algn="just"/>
            <a:r>
              <a:rPr lang="en-GB" sz="1200" u="sng" dirty="0" smtClean="0">
                <a:solidFill>
                  <a:schemeClr val="accent5">
                    <a:lumMod val="40000"/>
                    <a:lumOff val="60000"/>
                  </a:schemeClr>
                </a:solidFill>
              </a:rPr>
              <a:t>Supplementary</a:t>
            </a:r>
          </a:p>
          <a:p>
            <a:pPr marL="171450" indent="-171450" algn="just">
              <a:buFont typeface="Arial" panose="020B0604020202020204" pitchFamily="34" charset="0"/>
              <a:buChar char="•"/>
            </a:pPr>
            <a:r>
              <a:rPr lang="en-GB" sz="1200" b="1" dirty="0" smtClean="0">
                <a:solidFill>
                  <a:schemeClr val="accent5">
                    <a:lumMod val="40000"/>
                    <a:lumOff val="60000"/>
                  </a:schemeClr>
                </a:solidFill>
              </a:rPr>
              <a:t>Dessert tray – </a:t>
            </a:r>
            <a:r>
              <a:rPr lang="en-GB" sz="1200" b="1" dirty="0" smtClean="0">
                <a:solidFill>
                  <a:schemeClr val="accent5"/>
                </a:solidFill>
              </a:rPr>
              <a:t>minimum of 15 people - £4.45pp</a:t>
            </a:r>
          </a:p>
          <a:p>
            <a:pPr algn="just"/>
            <a:r>
              <a:rPr lang="en-GB" sz="1200" dirty="0" smtClean="0">
                <a:solidFill>
                  <a:schemeClr val="accent5">
                    <a:lumMod val="40000"/>
                    <a:lumOff val="60000"/>
                  </a:schemeClr>
                </a:solidFill>
              </a:rPr>
              <a:t>    A selection of homemade desserts.</a:t>
            </a:r>
          </a:p>
          <a:p>
            <a:pPr algn="just"/>
            <a:endParaRPr lang="en-GB" sz="1200" dirty="0">
              <a:solidFill>
                <a:schemeClr val="accent5">
                  <a:lumMod val="40000"/>
                  <a:lumOff val="60000"/>
                </a:schemeClr>
              </a:solidFill>
            </a:endParaRPr>
          </a:p>
          <a:p>
            <a:pPr algn="just"/>
            <a:endParaRPr lang="en-GB" sz="1100" dirty="0" smtClean="0"/>
          </a:p>
        </p:txBody>
      </p:sp>
      <p:sp>
        <p:nvSpPr>
          <p:cNvPr id="11" name="TextBox 10"/>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2" name="TextBox 11"/>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28186" y="208615"/>
            <a:ext cx="3002667" cy="2001289"/>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30449" y="2360882"/>
            <a:ext cx="3000404" cy="1999781"/>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28186" y="4511641"/>
            <a:ext cx="3002667" cy="2001289"/>
          </a:xfrm>
          <a:prstGeom prst="rect">
            <a:avLst/>
          </a:prstGeom>
          <a:ln w="88900" cap="sq" cmpd="thickThin">
            <a:solidFill>
              <a:srgbClr val="000000"/>
            </a:solidFill>
            <a:prstDash val="solid"/>
            <a:miter lim="800000"/>
          </a:ln>
          <a:effectLst>
            <a:innerShdw blurRad="76200">
              <a:srgbClr val="000000"/>
            </a:innerShdw>
          </a:effectLst>
        </p:spPr>
      </p:pic>
      <p:sp>
        <p:nvSpPr>
          <p:cNvPr id="13"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4" name="TextBox 13"/>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5" name="Picture 14" descr="File:Instagram logo 2016.svg - Wikipedia"/>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1208253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8773001" y="888078"/>
            <a:ext cx="1485900" cy="552450"/>
          </a:xfrm>
          <a:prstGeom prst="rect">
            <a:avLst/>
          </a:prstGeom>
        </p:spPr>
      </p:pic>
      <p:sp>
        <p:nvSpPr>
          <p:cNvPr id="5" name="TextBox 4"/>
          <p:cNvSpPr txBox="1"/>
          <p:nvPr/>
        </p:nvSpPr>
        <p:spPr>
          <a:xfrm>
            <a:off x="562094" y="147953"/>
            <a:ext cx="7020178" cy="1200329"/>
          </a:xfrm>
          <a:prstGeom prst="rect">
            <a:avLst/>
          </a:prstGeom>
          <a:noFill/>
        </p:spPr>
        <p:txBody>
          <a:bodyPr wrap="square" rtlCol="0">
            <a:spAutoFit/>
          </a:bodyPr>
          <a:lstStyle/>
          <a:p>
            <a:r>
              <a:rPr lang="en-GB" sz="4400" dirty="0" smtClean="0">
                <a:solidFill>
                  <a:schemeClr val="accent5">
                    <a:lumMod val="40000"/>
                    <a:lumOff val="60000"/>
                  </a:schemeClr>
                </a:solidFill>
                <a:latin typeface="+mj-lt"/>
              </a:rPr>
              <a:t>Family </a:t>
            </a:r>
            <a:r>
              <a:rPr lang="en-GB" sz="4400" dirty="0">
                <a:solidFill>
                  <a:schemeClr val="accent5">
                    <a:lumMod val="40000"/>
                    <a:lumOff val="60000"/>
                  </a:schemeClr>
                </a:solidFill>
                <a:latin typeface="+mj-lt"/>
              </a:rPr>
              <a:t>S</a:t>
            </a:r>
            <a:r>
              <a:rPr lang="en-GB" sz="4400" dirty="0" smtClean="0">
                <a:solidFill>
                  <a:schemeClr val="accent5">
                    <a:lumMod val="40000"/>
                    <a:lumOff val="60000"/>
                  </a:schemeClr>
                </a:solidFill>
                <a:latin typeface="+mj-lt"/>
              </a:rPr>
              <a:t>ervice Dinner</a:t>
            </a:r>
          </a:p>
          <a:p>
            <a:r>
              <a:rPr lang="en-GB" sz="1200" dirty="0">
                <a:solidFill>
                  <a:schemeClr val="accent5"/>
                </a:solidFill>
                <a:latin typeface="+mj-lt"/>
              </a:rPr>
              <a:t>As the name implies this is a dinner that is laid out on your dining table for you to help yourselves.</a:t>
            </a:r>
          </a:p>
          <a:p>
            <a:r>
              <a:rPr lang="en-GB" sz="1600" dirty="0" smtClean="0">
                <a:solidFill>
                  <a:schemeClr val="accent5"/>
                </a:solidFill>
                <a:latin typeface="+mj-lt"/>
              </a:rPr>
              <a:t>Minimum </a:t>
            </a:r>
            <a:r>
              <a:rPr lang="en-GB" sz="1600" dirty="0">
                <a:solidFill>
                  <a:schemeClr val="accent5"/>
                </a:solidFill>
                <a:latin typeface="+mj-lt"/>
              </a:rPr>
              <a:t>of </a:t>
            </a:r>
            <a:r>
              <a:rPr lang="en-GB" sz="1600" dirty="0" smtClean="0">
                <a:solidFill>
                  <a:schemeClr val="accent5"/>
                </a:solidFill>
                <a:latin typeface="+mj-lt"/>
              </a:rPr>
              <a:t>15 </a:t>
            </a:r>
            <a:r>
              <a:rPr lang="en-GB" sz="1600" dirty="0">
                <a:solidFill>
                  <a:schemeClr val="accent5"/>
                </a:solidFill>
                <a:latin typeface="+mj-lt"/>
              </a:rPr>
              <a:t>people - </a:t>
            </a:r>
            <a:r>
              <a:rPr lang="en-GB" sz="1600" dirty="0" smtClean="0">
                <a:solidFill>
                  <a:schemeClr val="accent5"/>
                </a:solidFill>
                <a:latin typeface="+mj-lt"/>
              </a:rPr>
              <a:t>£26.68 for 2 course / £37.84pp for 3 courses</a:t>
            </a:r>
            <a:endParaRPr lang="en-GB" sz="1600" dirty="0">
              <a:solidFill>
                <a:schemeClr val="accent5"/>
              </a:solidFill>
              <a:latin typeface="+mj-lt"/>
            </a:endParaRPr>
          </a:p>
        </p:txBody>
      </p:sp>
      <p:sp>
        <p:nvSpPr>
          <p:cNvPr id="6" name="TextBox 5"/>
          <p:cNvSpPr txBox="1"/>
          <p:nvPr/>
        </p:nvSpPr>
        <p:spPr>
          <a:xfrm>
            <a:off x="562094" y="1602346"/>
            <a:ext cx="3628906" cy="5432256"/>
          </a:xfrm>
          <a:prstGeom prst="rect">
            <a:avLst/>
          </a:prstGeom>
          <a:noFill/>
        </p:spPr>
        <p:txBody>
          <a:bodyPr wrap="square" rtlCol="0">
            <a:spAutoFit/>
          </a:bodyPr>
          <a:lstStyle/>
          <a:p>
            <a:pPr algn="just"/>
            <a:r>
              <a:rPr lang="en-GB" sz="1200" b="1" dirty="0" smtClean="0">
                <a:solidFill>
                  <a:schemeClr val="accent5"/>
                </a:solidFill>
                <a:latin typeface="+mj-lt"/>
              </a:rPr>
              <a:t>Sample </a:t>
            </a:r>
            <a:r>
              <a:rPr lang="en-GB" sz="1200" b="1" dirty="0">
                <a:solidFill>
                  <a:schemeClr val="accent5"/>
                </a:solidFill>
                <a:latin typeface="+mj-lt"/>
              </a:rPr>
              <a:t>menu - 2 course </a:t>
            </a:r>
            <a:r>
              <a:rPr lang="en-GB" sz="1200" b="1" dirty="0" smtClean="0">
                <a:solidFill>
                  <a:schemeClr val="accent5"/>
                </a:solidFill>
                <a:latin typeface="+mj-lt"/>
              </a:rPr>
              <a:t>menu;</a:t>
            </a:r>
          </a:p>
          <a:p>
            <a:pPr algn="just"/>
            <a:endParaRPr lang="en-GB" sz="1200" b="1" dirty="0">
              <a:solidFill>
                <a:schemeClr val="accent5">
                  <a:lumMod val="40000"/>
                  <a:lumOff val="60000"/>
                </a:schemeClr>
              </a:solidFill>
              <a:latin typeface="+mj-lt"/>
            </a:endParaRPr>
          </a:p>
          <a:p>
            <a:pPr marL="171450" indent="-171450" algn="just">
              <a:buFont typeface="Arial" panose="020B0604020202020204" pitchFamily="34" charset="0"/>
              <a:buChar char="•"/>
            </a:pPr>
            <a:r>
              <a:rPr lang="en-GB" sz="1200" dirty="0" smtClean="0">
                <a:solidFill>
                  <a:schemeClr val="accent5">
                    <a:lumMod val="40000"/>
                    <a:lumOff val="60000"/>
                  </a:schemeClr>
                </a:solidFill>
              </a:rPr>
              <a:t>Polenta </a:t>
            </a:r>
            <a:r>
              <a:rPr lang="en-GB" sz="1200" dirty="0">
                <a:solidFill>
                  <a:schemeClr val="accent5">
                    <a:lumMod val="40000"/>
                    <a:lumOff val="60000"/>
                  </a:schemeClr>
                </a:solidFill>
              </a:rPr>
              <a:t>crusted cod with </a:t>
            </a:r>
            <a:r>
              <a:rPr lang="en-GB" sz="1200" dirty="0" err="1">
                <a:solidFill>
                  <a:schemeClr val="accent5">
                    <a:lumMod val="40000"/>
                    <a:lumOff val="60000"/>
                  </a:schemeClr>
                </a:solidFill>
              </a:rPr>
              <a:t>caponata</a:t>
            </a:r>
            <a:r>
              <a:rPr lang="en-GB" sz="1200" dirty="0">
                <a:solidFill>
                  <a:schemeClr val="accent5">
                    <a:lumMod val="40000"/>
                    <a:lumOff val="60000"/>
                  </a:schemeClr>
                </a:solidFill>
              </a:rPr>
              <a:t>, spinach </a:t>
            </a:r>
            <a:r>
              <a:rPr lang="en-GB" sz="1200" dirty="0" err="1">
                <a:solidFill>
                  <a:schemeClr val="accent5">
                    <a:lumMod val="40000"/>
                    <a:lumOff val="60000"/>
                  </a:schemeClr>
                </a:solidFill>
              </a:rPr>
              <a:t>capunti</a:t>
            </a:r>
            <a:r>
              <a:rPr lang="en-GB" sz="1200" dirty="0">
                <a:solidFill>
                  <a:schemeClr val="accent5">
                    <a:lumMod val="40000"/>
                    <a:lumOff val="60000"/>
                  </a:schemeClr>
                </a:solidFill>
              </a:rPr>
              <a:t> pasta, wild rocket salad.</a:t>
            </a:r>
          </a:p>
          <a:p>
            <a:pPr marL="171450" indent="-171450" algn="just">
              <a:buFont typeface="Arial" panose="020B0604020202020204" pitchFamily="34" charset="0"/>
              <a:buChar char="•"/>
            </a:pPr>
            <a:endParaRPr lang="en-GB" sz="1200" dirty="0">
              <a:solidFill>
                <a:schemeClr val="accent5">
                  <a:lumMod val="40000"/>
                  <a:lumOff val="60000"/>
                </a:schemeClr>
              </a:solidFill>
            </a:endParaRPr>
          </a:p>
          <a:p>
            <a:pPr marL="171450" indent="-171450" algn="just">
              <a:buFont typeface="Arial" panose="020B0604020202020204" pitchFamily="34" charset="0"/>
              <a:buChar char="•"/>
            </a:pPr>
            <a:r>
              <a:rPr lang="en-GB" sz="1200" dirty="0">
                <a:solidFill>
                  <a:schemeClr val="accent5">
                    <a:lumMod val="40000"/>
                    <a:lumOff val="60000"/>
                  </a:schemeClr>
                </a:solidFill>
              </a:rPr>
              <a:t>Citrus &amp; vanilla yoghurt panna cotta. </a:t>
            </a:r>
          </a:p>
          <a:p>
            <a:endParaRPr lang="en-GB" sz="1200" dirty="0">
              <a:latin typeface="Bahnschrift Light SemiCondensed" panose="020B0502040204020203" pitchFamily="34" charset="0"/>
            </a:endParaRPr>
          </a:p>
          <a:p>
            <a:r>
              <a:rPr lang="en-GB" sz="1200" b="1" dirty="0">
                <a:solidFill>
                  <a:schemeClr val="accent5"/>
                </a:solidFill>
                <a:latin typeface="+mj-lt"/>
              </a:rPr>
              <a:t>Sample menu - 3 course </a:t>
            </a:r>
            <a:r>
              <a:rPr lang="en-GB" sz="1200" b="1" dirty="0" smtClean="0">
                <a:solidFill>
                  <a:schemeClr val="accent5"/>
                </a:solidFill>
                <a:latin typeface="+mj-lt"/>
              </a:rPr>
              <a:t>menu</a:t>
            </a:r>
            <a:r>
              <a:rPr lang="en-GB" sz="1200" b="1" dirty="0" smtClean="0">
                <a:solidFill>
                  <a:schemeClr val="accent5">
                    <a:lumMod val="40000"/>
                    <a:lumOff val="60000"/>
                  </a:schemeClr>
                </a:solidFill>
                <a:latin typeface="+mj-lt"/>
              </a:rPr>
              <a:t>;</a:t>
            </a:r>
          </a:p>
          <a:p>
            <a:endParaRPr lang="en-GB" sz="1200" b="1" dirty="0">
              <a:solidFill>
                <a:schemeClr val="accent5">
                  <a:lumMod val="40000"/>
                  <a:lumOff val="60000"/>
                </a:schemeClr>
              </a:solidFill>
              <a:latin typeface="+mj-lt"/>
            </a:endParaRPr>
          </a:p>
          <a:p>
            <a:pPr marL="171450" lvl="0" indent="-171450">
              <a:buFont typeface="Arial" panose="020B0604020202020204" pitchFamily="34" charset="0"/>
              <a:buChar char="•"/>
            </a:pPr>
            <a:r>
              <a:rPr lang="en-GB" sz="1200" dirty="0" err="1" smtClean="0">
                <a:solidFill>
                  <a:schemeClr val="accent5">
                    <a:lumMod val="40000"/>
                    <a:lumOff val="60000"/>
                  </a:schemeClr>
                </a:solidFill>
              </a:rPr>
              <a:t>Cutteslowe</a:t>
            </a:r>
            <a:r>
              <a:rPr lang="en-GB" sz="1200" dirty="0" smtClean="0">
                <a:solidFill>
                  <a:schemeClr val="accent5">
                    <a:lumMod val="40000"/>
                    <a:lumOff val="60000"/>
                  </a:schemeClr>
                </a:solidFill>
              </a:rPr>
              <a:t> </a:t>
            </a:r>
            <a:r>
              <a:rPr lang="en-GB" sz="1200" dirty="0">
                <a:solidFill>
                  <a:schemeClr val="accent5">
                    <a:lumMod val="40000"/>
                    <a:lumOff val="60000"/>
                  </a:schemeClr>
                </a:solidFill>
              </a:rPr>
              <a:t>tomato, mozzarella &amp; basil salad with black olive crumb.</a:t>
            </a:r>
          </a:p>
          <a:p>
            <a:endParaRPr lang="en-GB" sz="1200" dirty="0">
              <a:solidFill>
                <a:schemeClr val="accent5">
                  <a:lumMod val="40000"/>
                  <a:lumOff val="60000"/>
                </a:schemeClr>
              </a:solidFill>
            </a:endParaRPr>
          </a:p>
          <a:p>
            <a:pPr marL="171450" indent="-171450">
              <a:buFont typeface="Arial" panose="020B0604020202020204" pitchFamily="34" charset="0"/>
              <a:buChar char="•"/>
            </a:pPr>
            <a:r>
              <a:rPr lang="en-GB" sz="1200" dirty="0">
                <a:solidFill>
                  <a:schemeClr val="accent5">
                    <a:lumMod val="40000"/>
                    <a:lumOff val="60000"/>
                  </a:schemeClr>
                </a:solidFill>
              </a:rPr>
              <a:t>Sumac grilled chicken breast with dill pickled fennel, pearl couscous &amp; roasted broccoli.</a:t>
            </a:r>
          </a:p>
          <a:p>
            <a:pPr marL="171450" indent="-171450" algn="just">
              <a:buFont typeface="Arial" panose="020B0604020202020204" pitchFamily="34" charset="0"/>
              <a:buChar char="•"/>
            </a:pPr>
            <a:r>
              <a:rPr lang="en-GB" sz="1200" dirty="0">
                <a:solidFill>
                  <a:schemeClr val="accent5">
                    <a:lumMod val="40000"/>
                    <a:lumOff val="60000"/>
                  </a:schemeClr>
                </a:solidFill>
              </a:rPr>
              <a:t>(v) Sumac marinated feta parcel, dill pickled fennel, pear barley couscous &amp; roasted broccoli.</a:t>
            </a:r>
          </a:p>
          <a:p>
            <a:pPr marL="171450" indent="-171450" algn="just">
              <a:buFont typeface="Arial" panose="020B0604020202020204" pitchFamily="34" charset="0"/>
              <a:buChar char="•"/>
            </a:pPr>
            <a:endParaRPr lang="en-GB" sz="1200" dirty="0">
              <a:latin typeface="Bahnschrift Light SemiCondensed" panose="020B0502040204020203" pitchFamily="34" charset="0"/>
            </a:endParaRPr>
          </a:p>
          <a:p>
            <a:pPr marL="171450" indent="-171450" algn="just">
              <a:buFont typeface="Arial" panose="020B0604020202020204" pitchFamily="34" charset="0"/>
              <a:buChar char="•"/>
            </a:pPr>
            <a:r>
              <a:rPr lang="en-GB" sz="1200" dirty="0">
                <a:solidFill>
                  <a:schemeClr val="accent5">
                    <a:lumMod val="40000"/>
                    <a:lumOff val="60000"/>
                  </a:schemeClr>
                </a:solidFill>
              </a:rPr>
              <a:t>Mango &amp; coconut </a:t>
            </a:r>
            <a:r>
              <a:rPr lang="en-GB" sz="1200" dirty="0" err="1">
                <a:solidFill>
                  <a:schemeClr val="accent5">
                    <a:lumMod val="40000"/>
                    <a:lumOff val="60000"/>
                  </a:schemeClr>
                </a:solidFill>
              </a:rPr>
              <a:t>delice</a:t>
            </a:r>
            <a:r>
              <a:rPr lang="en-GB" sz="1200" dirty="0">
                <a:solidFill>
                  <a:schemeClr val="accent5">
                    <a:lumMod val="40000"/>
                    <a:lumOff val="60000"/>
                  </a:schemeClr>
                </a:solidFill>
              </a:rPr>
              <a:t>.</a:t>
            </a:r>
          </a:p>
          <a:p>
            <a:pPr marL="171450" indent="-171450" algn="just">
              <a:buFont typeface="Arial" panose="020B0604020202020204" pitchFamily="34" charset="0"/>
              <a:buChar char="•"/>
            </a:pPr>
            <a:endParaRPr lang="en-GB" sz="1200" dirty="0" smtClean="0">
              <a:solidFill>
                <a:schemeClr val="accent5">
                  <a:lumMod val="40000"/>
                  <a:lumOff val="60000"/>
                </a:schemeClr>
              </a:solidFill>
            </a:endParaRPr>
          </a:p>
          <a:p>
            <a:pPr marL="171450" indent="-171450" algn="just">
              <a:buFont typeface="Arial" panose="020B0604020202020204" pitchFamily="34" charset="0"/>
              <a:buChar char="•"/>
            </a:pPr>
            <a:endParaRPr lang="en-GB" sz="1200" dirty="0">
              <a:solidFill>
                <a:schemeClr val="accent5">
                  <a:lumMod val="40000"/>
                  <a:lumOff val="60000"/>
                </a:schemeClr>
              </a:solidFill>
            </a:endParaRPr>
          </a:p>
          <a:p>
            <a:pPr algn="just"/>
            <a:r>
              <a:rPr lang="en-GB" sz="1200" dirty="0">
                <a:solidFill>
                  <a:schemeClr val="accent5">
                    <a:lumMod val="40000"/>
                    <a:lumOff val="60000"/>
                  </a:schemeClr>
                </a:solidFill>
              </a:rPr>
              <a:t>2 and 3 course menus are served with still and sparkling water </a:t>
            </a:r>
            <a:r>
              <a:rPr lang="en-GB" sz="1200" dirty="0" smtClean="0">
                <a:solidFill>
                  <a:schemeClr val="accent5">
                    <a:lumMod val="40000"/>
                    <a:lumOff val="60000"/>
                  </a:schemeClr>
                </a:solidFill>
              </a:rPr>
              <a:t>with </a:t>
            </a:r>
            <a:r>
              <a:rPr lang="en-GB" sz="1200" dirty="0">
                <a:solidFill>
                  <a:schemeClr val="accent5">
                    <a:lumMod val="40000"/>
                    <a:lumOff val="60000"/>
                  </a:schemeClr>
                </a:solidFill>
              </a:rPr>
              <a:t>coffee at the conclusion</a:t>
            </a:r>
            <a:r>
              <a:rPr lang="en-GB" sz="1200" dirty="0" smtClean="0">
                <a:solidFill>
                  <a:schemeClr val="accent5">
                    <a:lumMod val="40000"/>
                    <a:lumOff val="60000"/>
                  </a:schemeClr>
                </a:solidFill>
              </a:rPr>
              <a:t>.</a:t>
            </a:r>
          </a:p>
          <a:p>
            <a:pPr algn="just"/>
            <a:endParaRPr lang="en-GB" sz="1200" dirty="0">
              <a:solidFill>
                <a:schemeClr val="accent5">
                  <a:lumMod val="40000"/>
                  <a:lumOff val="60000"/>
                </a:schemeClr>
              </a:solidFill>
            </a:endParaRPr>
          </a:p>
          <a:p>
            <a:pPr algn="just"/>
            <a:r>
              <a:rPr lang="en-GB" sz="1200" u="sng" dirty="0" smtClean="0">
                <a:solidFill>
                  <a:schemeClr val="accent5">
                    <a:lumMod val="40000"/>
                    <a:lumOff val="60000"/>
                  </a:schemeClr>
                </a:solidFill>
              </a:rPr>
              <a:t>Supplementary</a:t>
            </a:r>
          </a:p>
          <a:p>
            <a:pPr marL="171450" indent="-171450" algn="just">
              <a:buFont typeface="Arial" panose="020B0604020202020204" pitchFamily="34" charset="0"/>
              <a:buChar char="•"/>
            </a:pPr>
            <a:r>
              <a:rPr lang="en-GB" sz="1200" dirty="0" smtClean="0">
                <a:solidFill>
                  <a:schemeClr val="accent5">
                    <a:lumMod val="40000"/>
                    <a:lumOff val="60000"/>
                  </a:schemeClr>
                </a:solidFill>
              </a:rPr>
              <a:t>A full </a:t>
            </a:r>
            <a:r>
              <a:rPr lang="en-GB" sz="1200" dirty="0" err="1" smtClean="0">
                <a:solidFill>
                  <a:schemeClr val="accent5">
                    <a:lumMod val="40000"/>
                    <a:lumOff val="60000"/>
                  </a:schemeClr>
                </a:solidFill>
              </a:rPr>
              <a:t>winelist</a:t>
            </a:r>
            <a:r>
              <a:rPr lang="en-GB" sz="1200" dirty="0" smtClean="0">
                <a:solidFill>
                  <a:schemeClr val="accent5">
                    <a:lumMod val="40000"/>
                    <a:lumOff val="60000"/>
                  </a:schemeClr>
                </a:solidFill>
              </a:rPr>
              <a:t> is available on request, please ask our Conference and Events team for more details</a:t>
            </a:r>
          </a:p>
          <a:p>
            <a:pPr marL="171450" indent="-171450" algn="just">
              <a:buFont typeface="Arial" panose="020B0604020202020204" pitchFamily="34" charset="0"/>
              <a:buChar char="•"/>
            </a:pPr>
            <a:endParaRPr lang="en-GB" sz="1400" dirty="0">
              <a:latin typeface="Bahnschrift Light SemiCondensed" panose="020B0502040204020203" pitchFamily="34" charset="0"/>
            </a:endParaRPr>
          </a:p>
          <a:p>
            <a:pPr marL="171450" indent="-171450" algn="just">
              <a:buFont typeface="Arial" panose="020B0604020202020204" pitchFamily="34" charset="0"/>
              <a:buChar char="•"/>
            </a:pPr>
            <a:endParaRPr lang="en-GB" sz="1200" dirty="0" smtClean="0">
              <a:latin typeface="Bahnschrift Light SemiCondensed" panose="020B0502040204020203" pitchFamily="34" charset="0"/>
            </a:endParaRPr>
          </a:p>
          <a:p>
            <a:endParaRPr lang="en-GB" sz="1100" dirty="0" smtClean="0"/>
          </a:p>
        </p:txBody>
      </p:sp>
      <p:sp>
        <p:nvSpPr>
          <p:cNvPr id="9" name="TextBox 8"/>
          <p:cNvSpPr txBox="1"/>
          <p:nvPr/>
        </p:nvSpPr>
        <p:spPr>
          <a:xfrm>
            <a:off x="0" y="0"/>
            <a:ext cx="378958" cy="685800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p:spPr>
        <p:txBody>
          <a:bodyPr wrap="square" rtlCol="0">
            <a:spAutoFit/>
          </a:bodyPr>
          <a:lstStyle/>
          <a:p>
            <a:endParaRPr lang="en-GB" dirty="0"/>
          </a:p>
        </p:txBody>
      </p:sp>
      <p:sp>
        <p:nvSpPr>
          <p:cNvPr id="10" name="TextBox 9"/>
          <p:cNvSpPr txBox="1"/>
          <p:nvPr/>
        </p:nvSpPr>
        <p:spPr>
          <a:xfrm>
            <a:off x="6791503" y="6512010"/>
            <a:ext cx="2724448" cy="230832"/>
          </a:xfrm>
          <a:prstGeom prst="rect">
            <a:avLst/>
          </a:prstGeom>
          <a:noFill/>
        </p:spPr>
        <p:txBody>
          <a:bodyPr wrap="square" rtlCol="0">
            <a:spAutoFit/>
          </a:bodyPr>
          <a:lstStyle/>
          <a:p>
            <a:pPr lvl="0" defTabSz="914400">
              <a:defRPr/>
            </a:pPr>
            <a:r>
              <a:rPr lang="en-GB" sz="900" dirty="0" smtClean="0">
                <a:solidFill>
                  <a:schemeClr val="accent5">
                    <a:lumMod val="40000"/>
                    <a:lumOff val="60000"/>
                  </a:schemeClr>
                </a:solidFill>
              </a:rPr>
              <a:t>All menus are subject to VAT at the prevailing rate</a:t>
            </a:r>
            <a:endParaRPr lang="en-GB" sz="900" dirty="0">
              <a:solidFill>
                <a:schemeClr val="accent5">
                  <a:lumMod val="40000"/>
                  <a:lumOff val="60000"/>
                </a:schemeClr>
              </a:solidFill>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4535076" y="2305968"/>
            <a:ext cx="4873724" cy="3248356"/>
          </a:xfrm>
          <a:prstGeom prst="rect">
            <a:avLst/>
          </a:prstGeom>
          <a:ln w="88900" cap="sq" cmpd="thickThin">
            <a:solidFill>
              <a:srgbClr val="000000"/>
            </a:solidFill>
            <a:prstDash val="solid"/>
            <a:miter lim="800000"/>
          </a:ln>
          <a:effectLst>
            <a:innerShdw blurRad="76200">
              <a:srgbClr val="000000"/>
            </a:innerShdw>
          </a:effectLst>
        </p:spPr>
      </p:pic>
      <p:sp>
        <p:nvSpPr>
          <p:cNvPr id="11" name="Footer Placeholder 4"/>
          <p:cNvSpPr>
            <a:spLocks noGrp="1"/>
          </p:cNvSpPr>
          <p:nvPr>
            <p:ph type="ftr" sz="quarter" idx="11"/>
          </p:nvPr>
        </p:nvSpPr>
        <p:spPr>
          <a:xfrm rot="16200000">
            <a:off x="8375601" y="3215937"/>
            <a:ext cx="2270760" cy="2966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St Anne's Catering</a:t>
            </a:r>
            <a:r>
              <a:rPr kumimoji="0" lang="en-GB" sz="1050" b="0" i="0" u="none" strike="noStrike" kern="1200" cap="none" spc="0" normalizeH="0" noProof="0" dirty="0" smtClean="0">
                <a:ln>
                  <a:noFill/>
                </a:ln>
                <a:solidFill>
                  <a:schemeClr val="accent5">
                    <a:lumMod val="40000"/>
                    <a:lumOff val="60000"/>
                  </a:schemeClr>
                </a:solidFill>
                <a:effectLst/>
                <a:uLnTx/>
                <a:uFillTx/>
                <a:ea typeface="+mn-ea"/>
                <a:cs typeface="+mn-cs"/>
              </a:rPr>
              <a:t> Brochure</a:t>
            </a:r>
            <a:r>
              <a:rPr kumimoji="0" lang="en-GB" sz="1050" b="0" i="0" u="none" strike="noStrike" kern="1200" cap="none" spc="0" normalizeH="0" baseline="0" noProof="0" dirty="0" smtClean="0">
                <a:ln>
                  <a:noFill/>
                </a:ln>
                <a:solidFill>
                  <a:schemeClr val="accent5">
                    <a:lumMod val="40000"/>
                    <a:lumOff val="60000"/>
                  </a:schemeClr>
                </a:solidFill>
                <a:effectLst/>
                <a:uLnTx/>
                <a:uFillTx/>
                <a:ea typeface="+mn-ea"/>
                <a:cs typeface="+mn-cs"/>
              </a:rPr>
              <a:t> 2021</a:t>
            </a:r>
            <a:endParaRPr kumimoji="0" lang="en-GB" sz="1050" b="0" i="0" u="none" strike="noStrike" kern="1200" cap="none" spc="0" normalizeH="0" baseline="0" noProof="0" dirty="0">
              <a:ln>
                <a:noFill/>
              </a:ln>
              <a:solidFill>
                <a:schemeClr val="accent5">
                  <a:lumMod val="40000"/>
                  <a:lumOff val="60000"/>
                </a:schemeClr>
              </a:solidFill>
              <a:effectLst/>
              <a:uLnTx/>
              <a:uFillTx/>
              <a:ea typeface="+mn-ea"/>
              <a:cs typeface="+mn-cs"/>
            </a:endParaRPr>
          </a:p>
        </p:txBody>
      </p:sp>
      <p:sp>
        <p:nvSpPr>
          <p:cNvPr id="12" name="TextBox 11"/>
          <p:cNvSpPr txBox="1"/>
          <p:nvPr/>
        </p:nvSpPr>
        <p:spPr>
          <a:xfrm rot="16200000">
            <a:off x="7920804" y="4368843"/>
            <a:ext cx="3180355" cy="261610"/>
          </a:xfrm>
          <a:prstGeom prst="rect">
            <a:avLst/>
          </a:prstGeom>
          <a:noFill/>
        </p:spPr>
        <p:txBody>
          <a:bodyPr wrap="square" rtlCol="0">
            <a:spAutoFit/>
          </a:bodyPr>
          <a:lstStyle/>
          <a:p>
            <a:r>
              <a:rPr lang="en-GB" sz="1050" dirty="0" smtClean="0">
                <a:solidFill>
                  <a:schemeClr val="accent5">
                    <a:lumMod val="40000"/>
                    <a:lumOff val="60000"/>
                  </a:schemeClr>
                </a:solidFill>
              </a:rPr>
              <a:t>@</a:t>
            </a:r>
            <a:r>
              <a:rPr lang="en-GB" sz="1050" dirty="0" err="1" smtClean="0">
                <a:solidFill>
                  <a:schemeClr val="accent5">
                    <a:lumMod val="40000"/>
                    <a:lumOff val="60000"/>
                  </a:schemeClr>
                </a:solidFill>
              </a:rPr>
              <a:t>st_annes_kitchen</a:t>
            </a:r>
            <a:endParaRPr lang="en-GB" sz="1050" dirty="0">
              <a:solidFill>
                <a:schemeClr val="accent5">
                  <a:lumMod val="40000"/>
                  <a:lumOff val="60000"/>
                </a:schemeClr>
              </a:solidFill>
            </a:endParaRPr>
          </a:p>
        </p:txBody>
      </p:sp>
      <p:pic>
        <p:nvPicPr>
          <p:cNvPr id="13" name="Picture 12" descr="File:Instagram logo 2016.svg - Wikipedia"/>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9380176" y="6080031"/>
            <a:ext cx="271549" cy="271549"/>
          </a:xfrm>
          <a:prstGeom prst="rect">
            <a:avLst/>
          </a:prstGeom>
        </p:spPr>
      </p:pic>
    </p:spTree>
    <p:extLst>
      <p:ext uri="{BB962C8B-B14F-4D97-AF65-F5344CB8AC3E}">
        <p14:creationId xmlns:p14="http://schemas.microsoft.com/office/powerpoint/2010/main" val="85886732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3" ma:contentTypeDescription="Create a new document." ma:contentTypeScope="" ma:versionID="3fe2466b4034c627c05254b4f4891018">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b33ef189c28a795305b4357ec52df2fe"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0302EF-EF31-46A5-B1BC-17B04A56D966}">
  <ds:schemaRefs>
    <ds:schemaRef ds:uri="http://schemas.microsoft.com/sharepoint/v3/contenttype/forms"/>
  </ds:schemaRefs>
</ds:datastoreItem>
</file>

<file path=customXml/itemProps2.xml><?xml version="1.0" encoding="utf-8"?>
<ds:datastoreItem xmlns:ds="http://schemas.openxmlformats.org/officeDocument/2006/customXml" ds:itemID="{492EE11C-2878-4B83-AC1E-ACA684C86092}">
  <ds:schemaRefs>
    <ds:schemaRef ds:uri="http://purl.org/dc/elements/1.1/"/>
    <ds:schemaRef ds:uri="http://purl.org/dc/dcmitype/"/>
    <ds:schemaRef ds:uri="http://www.w3.org/XML/1998/namespace"/>
    <ds:schemaRef ds:uri="http://schemas.microsoft.com/office/2006/documentManagement/types"/>
    <ds:schemaRef ds:uri="http://purl.org/dc/terms/"/>
    <ds:schemaRef ds:uri="b0532637-0502-487b-9754-da6d5bfa02b5"/>
    <ds:schemaRef ds:uri="0cecb498-8be2-4858-809e-0b68e7aad605"/>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6FEDD16C-F6F0-4B38-862C-9536794F8F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5014</Words>
  <Application>Microsoft Office PowerPoint</Application>
  <PresentationFormat>A4 Paper (210x297 mm)</PresentationFormat>
  <Paragraphs>607</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Bahnschrift Light SemiCondensed</vt:lpstr>
      <vt:lpstr>Bahnschrift SemiCondensed</vt:lpstr>
      <vt:lpstr>Calibri</vt:lpstr>
      <vt:lpstr>Century Gothic</vt:lpstr>
      <vt:lpstr>Courier New</vt:lpstr>
      <vt:lpstr>Goudy Old Style</vt:lpstr>
      <vt:lpstr>Times New Roman</vt:lpstr>
      <vt:lpstr>Trebuchet MS</vt:lpstr>
      <vt:lpstr>Wingdings 2</vt:lpstr>
      <vt:lpstr>SlateVTI</vt:lpstr>
      <vt:lpstr>St Anne's College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2021-06-30T07:41:44Z</dcterms:created>
  <dcterms:modified xsi:type="dcterms:W3CDTF">2022-10-27T14:29:47Z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